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handoutMasterIdLst>
    <p:handoutMasterId r:id="rId9"/>
  </p:handoutMasterIdLst>
  <p:sldIdLst>
    <p:sldId id="257" r:id="rId2"/>
    <p:sldId id="282" r:id="rId3"/>
    <p:sldId id="283" r:id="rId4"/>
    <p:sldId id="284" r:id="rId5"/>
    <p:sldId id="285" r:id="rId6"/>
    <p:sldId id="273" r:id="rId7"/>
  </p:sldIdLst>
  <p:sldSz cx="6858000" cy="5143500"/>
  <p:notesSz cx="6858000" cy="9144000"/>
  <p:defaultTextStyle>
    <a:defPPr>
      <a:defRPr lang="en-US"/>
    </a:defPPr>
    <a:lvl1pPr marL="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6030"/>
    <a:srgbClr val="448A18"/>
    <a:srgbClr val="1950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6" autoAdjust="0"/>
    <p:restoredTop sz="95590" autoAdjust="0"/>
  </p:normalViewPr>
  <p:slideViewPr>
    <p:cSldViewPr snapToGrid="0" snapToObjects="1" showGuides="1">
      <p:cViewPr varScale="1">
        <p:scale>
          <a:sx n="116" d="100"/>
          <a:sy n="116" d="100"/>
        </p:scale>
        <p:origin x="1325" y="77"/>
      </p:cViewPr>
      <p:guideLst>
        <p:guide orient="horz" pos="162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6" d="100"/>
          <a:sy n="126" d="100"/>
        </p:scale>
        <p:origin x="491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943EBBE-20EF-DC40-8A4C-30DA4184FA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0672BC8-BB81-4C4E-A5C8-6B427D1B25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BBB41-83CA-8B45-99C1-C54194700C9C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4490C54-D6DF-F041-B1A8-FFB3738BF7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E823D97-30DC-FB44-9DAA-D965BF16E5A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55D98-DEC0-D04C-8FC5-8797FD0C6A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142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3275F-DFBB-C343-936E-756399944BA3}" type="datetimeFigureOut">
              <a:rPr lang="ru-RU" smtClean="0"/>
              <a:t>10.10.2023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D7D19C-22E1-614D-8758-777E8F653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326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D7D19C-22E1-614D-8758-777E8F6537B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680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2009" y="4384861"/>
            <a:ext cx="2200422" cy="51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7287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рывающ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8417" y="1231753"/>
            <a:ext cx="2143385" cy="118330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ЗАКРЫВАЮЩИЙ СЛАЙД ПРЕЗЕНТАЦИИ</a:t>
            </a:r>
            <a:endParaRPr lang="en-US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C349F7-831E-4E42-A4CF-7076093525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8417" y="2518562"/>
            <a:ext cx="2143385" cy="1404000"/>
          </a:xfrm>
        </p:spPr>
        <p:txBody>
          <a:bodyPr anchor="t" anchorCtr="0">
            <a:normAutofit/>
          </a:bodyPr>
          <a:lstStyle>
            <a:lvl1pPr marL="0" marR="0" indent="0" algn="l" defTabSz="685783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accent4"/>
              </a:buClr>
              <a:buSzPct val="110000"/>
              <a:buFontTx/>
              <a:buNone/>
              <a:tabLst/>
              <a:defRPr sz="1051" b="0">
                <a:solidFill>
                  <a:schemeClr val="tx1"/>
                </a:solidFill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accent4"/>
              </a:buClr>
              <a:buSzPct val="110000"/>
              <a:buFontTx/>
              <a:buNone/>
              <a:tabLst/>
              <a:defRPr/>
            </a:pPr>
            <a:r>
              <a:rPr lang="ru-RU" dirty="0"/>
              <a:t>Текст закрывающего слайда, реквизиты, контактная информация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E749C80-3A0D-1940-96E7-176D23C6081B}"/>
              </a:ext>
            </a:extLst>
          </p:cNvPr>
          <p:cNvSpPr/>
          <p:nvPr userDrawn="1"/>
        </p:nvSpPr>
        <p:spPr bwMode="auto">
          <a:xfrm>
            <a:off x="300274" y="1231752"/>
            <a:ext cx="35169" cy="2690813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1"/>
          </a:p>
        </p:txBody>
      </p:sp>
      <p:sp>
        <p:nvSpPr>
          <p:cNvPr id="16" name="Номер слайда 2">
            <a:extLst>
              <a:ext uri="{FF2B5EF4-FFF2-40B4-BE49-F238E27FC236}">
                <a16:creationId xmlns:a16="http://schemas.microsoft.com/office/drawing/2014/main" id="{E9295DCF-C48D-FE4C-94DD-25AB0147F7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843159" y="4767705"/>
            <a:ext cx="699560" cy="273844"/>
          </a:xfrm>
          <a:prstGeom prst="rect">
            <a:avLst/>
          </a:prstGeom>
        </p:spPr>
        <p:txBody>
          <a:bodyPr/>
          <a:lstStyle/>
          <a:p>
            <a:fld id="{51036E43-BD2F-D44D-850A-5FFB25242708}" type="slidenum">
              <a:rPr lang="ru-RU" b="0" smtClean="0">
                <a:solidFill>
                  <a:schemeClr val="tx1"/>
                </a:solidFill>
              </a:rPr>
              <a:pPr/>
              <a:t>‹#›</a:t>
            </a:fld>
            <a:endParaRPr lang="ru-RU" b="0" dirty="0">
              <a:solidFill>
                <a:schemeClr val="tx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272" y="4517366"/>
            <a:ext cx="1776665" cy="41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73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54E40E-960F-084C-87BC-767853133E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Номер слайда 2">
            <a:extLst>
              <a:ext uri="{FF2B5EF4-FFF2-40B4-BE49-F238E27FC236}">
                <a16:creationId xmlns:a16="http://schemas.microsoft.com/office/drawing/2014/main" id="{E9295DCF-C48D-FE4C-94DD-25AB0147F7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843159" y="4767705"/>
            <a:ext cx="699560" cy="273844"/>
          </a:xfrm>
          <a:prstGeom prst="rect">
            <a:avLst/>
          </a:prstGeom>
        </p:spPr>
        <p:txBody>
          <a:bodyPr/>
          <a:lstStyle/>
          <a:p>
            <a:fld id="{51036E43-BD2F-D44D-850A-5FFB25242708}" type="slidenum">
              <a:rPr lang="ru-RU" b="0" smtClean="0">
                <a:solidFill>
                  <a:schemeClr val="tx1"/>
                </a:solidFill>
              </a:rPr>
              <a:pPr/>
              <a:t>‹#›</a:t>
            </a:fld>
            <a:endParaRPr lang="ru-RU" b="0" dirty="0">
              <a:solidFill>
                <a:schemeClr val="tx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272" y="4517366"/>
            <a:ext cx="1776665" cy="41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72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СОДЕРЖАНИЯ</a:t>
            </a:r>
            <a:endParaRPr lang="en-US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1AA4CCA-D2D7-C144-90D5-DDE5B1A857A7}"/>
              </a:ext>
            </a:extLst>
          </p:cNvPr>
          <p:cNvSpPr/>
          <p:nvPr userDrawn="1"/>
        </p:nvSpPr>
        <p:spPr bwMode="auto">
          <a:xfrm>
            <a:off x="300274" y="1284502"/>
            <a:ext cx="35169" cy="2690813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1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E873158-6BC8-DF48-AA1D-D839F33533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9371" y="1284502"/>
            <a:ext cx="4932249" cy="28828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ru-RU" dirty="0"/>
              <a:t>Раздел презентации</a:t>
            </a:r>
            <a:endParaRPr lang="en-US" dirty="0"/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id="{7EC98726-7861-1141-87C8-C7563E9097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54980" y="1302973"/>
            <a:ext cx="982872" cy="269818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 </a:t>
            </a:r>
            <a:r>
              <a:rPr lang="ru-RU" dirty="0" smtClean="0"/>
              <a:t>слайда</a:t>
            </a:r>
            <a:endParaRPr lang="ru-RU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1E86C81-962A-4B42-83A0-8C9FB8E8E96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09371" y="1622830"/>
            <a:ext cx="4932249" cy="28828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ru-RU" dirty="0"/>
              <a:t>Раздел презентации</a:t>
            </a:r>
            <a:endParaRPr lang="en-US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7F8A5168-FF42-1A49-9B92-DFECFEA752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4980" y="1641301"/>
            <a:ext cx="982872" cy="269818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 слайда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9CC1C63-9920-7E46-BF0E-225D47DFAD0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09371" y="1961158"/>
            <a:ext cx="4932249" cy="28828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ru-RU" dirty="0"/>
              <a:t>Раздел презентации</a:t>
            </a:r>
            <a:endParaRPr lang="en-US" dirty="0"/>
          </a:p>
        </p:txBody>
      </p:sp>
      <p:sp>
        <p:nvSpPr>
          <p:cNvPr id="15" name="Текст 12">
            <a:extLst>
              <a:ext uri="{FF2B5EF4-FFF2-40B4-BE49-F238E27FC236}">
                <a16:creationId xmlns:a16="http://schemas.microsoft.com/office/drawing/2014/main" id="{35D809A9-9076-F848-AED4-7E8C2B30EC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54980" y="1979629"/>
            <a:ext cx="982872" cy="269818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 слайда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F62101C-0936-3C49-950D-95BD4FD6397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09371" y="2299486"/>
            <a:ext cx="4932249" cy="28828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ru-RU" dirty="0"/>
              <a:t>Раздел презентации</a:t>
            </a:r>
            <a:endParaRPr lang="en-US" dirty="0"/>
          </a:p>
        </p:txBody>
      </p:sp>
      <p:sp>
        <p:nvSpPr>
          <p:cNvPr id="17" name="Текст 12">
            <a:extLst>
              <a:ext uri="{FF2B5EF4-FFF2-40B4-BE49-F238E27FC236}">
                <a16:creationId xmlns:a16="http://schemas.microsoft.com/office/drawing/2014/main" id="{3711E826-681F-0248-BC39-B6E52B37F0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54980" y="2317957"/>
            <a:ext cx="982872" cy="269818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 слайда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D0FED89-1D7E-1B44-8FE5-9A88BF02E834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09371" y="2637814"/>
            <a:ext cx="4932249" cy="28828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ru-RU" dirty="0"/>
              <a:t>Раздел презентации</a:t>
            </a:r>
            <a:endParaRPr lang="en-US" dirty="0"/>
          </a:p>
        </p:txBody>
      </p:sp>
      <p:sp>
        <p:nvSpPr>
          <p:cNvPr id="19" name="Текст 12">
            <a:extLst>
              <a:ext uri="{FF2B5EF4-FFF2-40B4-BE49-F238E27FC236}">
                <a16:creationId xmlns:a16="http://schemas.microsoft.com/office/drawing/2014/main" id="{EA06C912-321A-4740-BF63-17220AE6A6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54980" y="2656285"/>
            <a:ext cx="982872" cy="269818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 слайда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C2DDB87-FC18-E345-8440-62C03DAB5E77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09371" y="2976142"/>
            <a:ext cx="4932249" cy="28828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ru-RU" dirty="0"/>
              <a:t>Раздел презентации</a:t>
            </a:r>
            <a:endParaRPr lang="en-US" dirty="0"/>
          </a:p>
        </p:txBody>
      </p:sp>
      <p:sp>
        <p:nvSpPr>
          <p:cNvPr id="21" name="Текст 12">
            <a:extLst>
              <a:ext uri="{FF2B5EF4-FFF2-40B4-BE49-F238E27FC236}">
                <a16:creationId xmlns:a16="http://schemas.microsoft.com/office/drawing/2014/main" id="{CA8C38B0-6F30-B24D-A624-AC4A0CE6D69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54980" y="2994613"/>
            <a:ext cx="982872" cy="269818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 слайда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A9D8326-1941-994C-83A0-87DBF0BF7881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09371" y="3314469"/>
            <a:ext cx="4932249" cy="28828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ru-RU" dirty="0"/>
              <a:t>Раздел презентации</a:t>
            </a:r>
            <a:endParaRPr lang="en-US" dirty="0"/>
          </a:p>
        </p:txBody>
      </p:sp>
      <p:sp>
        <p:nvSpPr>
          <p:cNvPr id="23" name="Текст 12">
            <a:extLst>
              <a:ext uri="{FF2B5EF4-FFF2-40B4-BE49-F238E27FC236}">
                <a16:creationId xmlns:a16="http://schemas.microsoft.com/office/drawing/2014/main" id="{303E90E1-1DB0-FA47-8A8A-36889E1E7C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54980" y="3332941"/>
            <a:ext cx="982872" cy="269818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 слайда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B04E9D5-8F58-254F-8737-550E7EC105D1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409371" y="3652798"/>
            <a:ext cx="4932249" cy="288289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ru-RU" dirty="0"/>
              <a:t>Раздел презентации</a:t>
            </a:r>
            <a:endParaRPr lang="en-US" dirty="0"/>
          </a:p>
        </p:txBody>
      </p:sp>
      <p:sp>
        <p:nvSpPr>
          <p:cNvPr id="25" name="Текст 12">
            <a:extLst>
              <a:ext uri="{FF2B5EF4-FFF2-40B4-BE49-F238E27FC236}">
                <a16:creationId xmlns:a16="http://schemas.microsoft.com/office/drawing/2014/main" id="{816697AE-D1C4-4345-8DAC-36D1860E00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554980" y="3671269"/>
            <a:ext cx="982872" cy="269818"/>
          </a:xfrm>
        </p:spPr>
        <p:txBody>
          <a:bodyPr>
            <a:no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№ слайда</a:t>
            </a:r>
          </a:p>
        </p:txBody>
      </p:sp>
      <p:sp>
        <p:nvSpPr>
          <p:cNvPr id="28" name="Номер слайда 2">
            <a:extLst>
              <a:ext uri="{FF2B5EF4-FFF2-40B4-BE49-F238E27FC236}">
                <a16:creationId xmlns:a16="http://schemas.microsoft.com/office/drawing/2014/main" id="{E9295DCF-C48D-FE4C-94DD-25AB0147F7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843159" y="4767705"/>
            <a:ext cx="699560" cy="273844"/>
          </a:xfrm>
          <a:prstGeom prst="rect">
            <a:avLst/>
          </a:prstGeom>
        </p:spPr>
        <p:txBody>
          <a:bodyPr/>
          <a:lstStyle/>
          <a:p>
            <a:fld id="{51036E43-BD2F-D44D-850A-5FFB25242708}" type="slidenum">
              <a:rPr lang="ru-RU" b="0" smtClean="0">
                <a:solidFill>
                  <a:schemeClr val="tx1"/>
                </a:solidFill>
              </a:rPr>
              <a:pPr/>
              <a:t>‹#›</a:t>
            </a:fld>
            <a:endParaRPr lang="ru-RU" b="0" dirty="0">
              <a:solidFill>
                <a:schemeClr val="tx1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272" y="4517366"/>
            <a:ext cx="1776665" cy="41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1356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презент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2">
            <a:extLst>
              <a:ext uri="{FF2B5EF4-FFF2-40B4-BE49-F238E27FC236}">
                <a16:creationId xmlns:a16="http://schemas.microsoft.com/office/drawing/2014/main" id="{E9295DCF-C48D-FE4C-94DD-25AB0147F7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843159" y="4767705"/>
            <a:ext cx="699560" cy="273844"/>
          </a:xfrm>
          <a:prstGeom prst="rect">
            <a:avLst/>
          </a:prstGeom>
        </p:spPr>
        <p:txBody>
          <a:bodyPr/>
          <a:lstStyle/>
          <a:p>
            <a:fld id="{51036E43-BD2F-D44D-850A-5FFB25242708}" type="slidenum">
              <a:rPr lang="ru-RU" b="0" smtClean="0">
                <a:solidFill>
                  <a:schemeClr val="tx1"/>
                </a:solidFill>
              </a:rPr>
              <a:pPr/>
              <a:t>‹#›</a:t>
            </a:fld>
            <a:endParaRPr lang="ru-RU" b="0" dirty="0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272" y="4517366"/>
            <a:ext cx="1776665" cy="41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91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5336" y="888267"/>
            <a:ext cx="6309440" cy="3528000"/>
          </a:xfrm>
        </p:spPr>
        <p:txBody>
          <a:bodyPr/>
          <a:lstStyle>
            <a:lvl1pPr marL="172796" indent="-172796">
              <a:buClr>
                <a:schemeClr val="accent1"/>
              </a:buClr>
              <a:buFont typeface="Arial" panose="020B0604020202020204" pitchFamily="34" charset="0"/>
              <a:buChar char="►"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3CF06EB-5EE3-8949-8FAA-E6C367FD7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Номер слайда 2">
            <a:extLst>
              <a:ext uri="{FF2B5EF4-FFF2-40B4-BE49-F238E27FC236}">
                <a16:creationId xmlns:a16="http://schemas.microsoft.com/office/drawing/2014/main" id="{E9295DCF-C48D-FE4C-94DD-25AB0147F7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843159" y="4767705"/>
            <a:ext cx="699560" cy="273844"/>
          </a:xfrm>
          <a:prstGeom prst="rect">
            <a:avLst/>
          </a:prstGeom>
        </p:spPr>
        <p:txBody>
          <a:bodyPr/>
          <a:lstStyle/>
          <a:p>
            <a:fld id="{51036E43-BD2F-D44D-850A-5FFB25242708}" type="slidenum">
              <a:rPr lang="ru-RU" b="0" smtClean="0">
                <a:solidFill>
                  <a:schemeClr val="tx1"/>
                </a:solidFill>
              </a:rPr>
              <a:pPr/>
              <a:t>‹#›</a:t>
            </a:fld>
            <a:endParaRPr lang="ru-RU" b="0" dirty="0">
              <a:solidFill>
                <a:schemeClr val="tx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272" y="4517366"/>
            <a:ext cx="1776665" cy="41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788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(с источниками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5336" y="888267"/>
            <a:ext cx="6309440" cy="3528000"/>
          </a:xfrm>
        </p:spPr>
        <p:txBody>
          <a:bodyPr/>
          <a:lstStyle>
            <a:lvl1pPr marL="172796" indent="-172796">
              <a:buClr>
                <a:schemeClr val="accent1"/>
              </a:buClr>
              <a:buFont typeface="Arial" panose="020B0604020202020204" pitchFamily="34" charset="0"/>
              <a:buChar char="►"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FD7CE1A9-368B-D54E-AF20-B53F69BF23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7967" y="4563400"/>
            <a:ext cx="4196809" cy="148500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ru-RU" dirty="0"/>
              <a:t>Примечания: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E4DE22B-CCA5-F04B-875F-3A35BDEAC5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47967" y="4753735"/>
            <a:ext cx="4196809" cy="143100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ru-RU" dirty="0"/>
              <a:t>Источники: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83CF06EB-5EE3-8949-8FAA-E6C367FD7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Номер слайда 2">
            <a:extLst>
              <a:ext uri="{FF2B5EF4-FFF2-40B4-BE49-F238E27FC236}">
                <a16:creationId xmlns:a16="http://schemas.microsoft.com/office/drawing/2014/main" id="{E9295DCF-C48D-FE4C-94DD-25AB0147F7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843159" y="4767705"/>
            <a:ext cx="699560" cy="273844"/>
          </a:xfrm>
          <a:prstGeom prst="rect">
            <a:avLst/>
          </a:prstGeom>
        </p:spPr>
        <p:txBody>
          <a:bodyPr/>
          <a:lstStyle/>
          <a:p>
            <a:fld id="{51036E43-BD2F-D44D-850A-5FFB25242708}" type="slidenum">
              <a:rPr lang="ru-RU" b="0" smtClean="0">
                <a:solidFill>
                  <a:schemeClr val="tx1"/>
                </a:solidFill>
              </a:rPr>
              <a:pPr/>
              <a:t>‹#›</a:t>
            </a:fld>
            <a:endParaRPr lang="ru-RU" b="0" dirty="0">
              <a:solidFill>
                <a:schemeClr val="tx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272" y="4517366"/>
            <a:ext cx="1776665" cy="41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267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0625" y="888266"/>
            <a:ext cx="6134150" cy="3528000"/>
          </a:xfrm>
        </p:spPr>
        <p:txBody>
          <a:bodyPr/>
          <a:lstStyle>
            <a:lvl1pPr marL="172796" indent="-172796">
              <a:buClr>
                <a:schemeClr val="accent1"/>
              </a:buClr>
              <a:buFont typeface="Wingdings 3" panose="05040102010807070707" pitchFamily="18" charset="2"/>
              <a:buChar char=""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404567D-0537-3349-B064-47A44D45230A}"/>
              </a:ext>
            </a:extLst>
          </p:cNvPr>
          <p:cNvSpPr/>
          <p:nvPr userDrawn="1"/>
        </p:nvSpPr>
        <p:spPr bwMode="auto">
          <a:xfrm>
            <a:off x="300274" y="884052"/>
            <a:ext cx="35169" cy="3528000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1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3A83459-25CE-A945-8632-738B87031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Номер слайда 2">
            <a:extLst>
              <a:ext uri="{FF2B5EF4-FFF2-40B4-BE49-F238E27FC236}">
                <a16:creationId xmlns:a16="http://schemas.microsoft.com/office/drawing/2014/main" id="{E9295DCF-C48D-FE4C-94DD-25AB0147F7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843159" y="4767705"/>
            <a:ext cx="699560" cy="273844"/>
          </a:xfrm>
          <a:prstGeom prst="rect">
            <a:avLst/>
          </a:prstGeom>
        </p:spPr>
        <p:txBody>
          <a:bodyPr/>
          <a:lstStyle/>
          <a:p>
            <a:fld id="{51036E43-BD2F-D44D-850A-5FFB25242708}" type="slidenum">
              <a:rPr lang="ru-RU" b="0" smtClean="0">
                <a:solidFill>
                  <a:schemeClr val="tx1"/>
                </a:solidFill>
              </a:rPr>
              <a:pPr/>
              <a:t>‹#›</a:t>
            </a:fld>
            <a:endParaRPr lang="ru-RU" b="0" dirty="0">
              <a:solidFill>
                <a:schemeClr val="tx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272" y="4517366"/>
            <a:ext cx="1776665" cy="41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17722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5725" y="1152604"/>
            <a:ext cx="3051000" cy="3276000"/>
          </a:xfrm>
        </p:spPr>
        <p:txBody>
          <a:bodyPr/>
          <a:lstStyle>
            <a:lvl1pPr marL="172796" indent="-172796">
              <a:buClr>
                <a:schemeClr val="accent1"/>
              </a:buClr>
              <a:buFont typeface="Arial" panose="020B0604020202020204" pitchFamily="34" charset="0"/>
              <a:buChar char="►"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C349F7-831E-4E42-A4CF-7076093525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197" y="785042"/>
            <a:ext cx="3051000" cy="31075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48CC32A-3869-7549-AFD3-B40554F494F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494520" y="1152604"/>
            <a:ext cx="3051000" cy="3276000"/>
          </a:xfrm>
        </p:spPr>
        <p:txBody>
          <a:bodyPr/>
          <a:lstStyle>
            <a:lvl1pPr marL="172796" indent="-172796">
              <a:buFont typeface="Arial" panose="020B0604020202020204" pitchFamily="34" charset="0"/>
              <a:buChar char="►"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38740FF3-CF42-454B-9F45-EFEA5B9ECF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93992" y="785042"/>
            <a:ext cx="3051000" cy="31075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DAB250A-92E2-3743-9FE8-4279AB5677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Номер слайда 2">
            <a:extLst>
              <a:ext uri="{FF2B5EF4-FFF2-40B4-BE49-F238E27FC236}">
                <a16:creationId xmlns:a16="http://schemas.microsoft.com/office/drawing/2014/main" id="{E9295DCF-C48D-FE4C-94DD-25AB0147F7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843159" y="4767705"/>
            <a:ext cx="699560" cy="273844"/>
          </a:xfrm>
          <a:prstGeom prst="rect">
            <a:avLst/>
          </a:prstGeom>
        </p:spPr>
        <p:txBody>
          <a:bodyPr/>
          <a:lstStyle/>
          <a:p>
            <a:fld id="{51036E43-BD2F-D44D-850A-5FFB25242708}" type="slidenum">
              <a:rPr lang="ru-RU" b="0" smtClean="0">
                <a:solidFill>
                  <a:schemeClr val="tx1"/>
                </a:solidFill>
              </a:rPr>
              <a:pPr/>
              <a:t>‹#›</a:t>
            </a:fld>
            <a:endParaRPr lang="ru-RU" b="0" dirty="0">
              <a:solidFill>
                <a:schemeClr val="tx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272" y="4517366"/>
            <a:ext cx="1776665" cy="41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7500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0658" y="1152383"/>
            <a:ext cx="6122061" cy="1260000"/>
          </a:xfrm>
        </p:spPr>
        <p:txBody>
          <a:bodyPr/>
          <a:lstStyle>
            <a:lvl1pPr marL="172796" indent="-172796">
              <a:buFont typeface="Arial" panose="020B0604020202020204" pitchFamily="34" charset="0"/>
              <a:buChar char="►"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C349F7-831E-4E42-A4CF-7076093525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0130" y="784822"/>
            <a:ext cx="6122061" cy="31075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0D442CB-F2A1-9D4E-95BF-4F53909F02ED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20658" y="3148147"/>
            <a:ext cx="6122061" cy="1260000"/>
          </a:xfrm>
        </p:spPr>
        <p:txBody>
          <a:bodyPr/>
          <a:lstStyle>
            <a:lvl1pPr marL="172796" indent="-172796">
              <a:buClr>
                <a:schemeClr val="accent1"/>
              </a:buClr>
              <a:buFont typeface="Arial" panose="020B0604020202020204" pitchFamily="34" charset="0"/>
              <a:buChar char="►"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8B817F43-A964-B045-A0BE-E94870B257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130" y="2763001"/>
            <a:ext cx="6122061" cy="31075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D5F301B-BDC4-0A44-851A-FEA40E84A4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F3A0FDE-0811-BF41-9C6C-F9D65C1F00FB}"/>
              </a:ext>
            </a:extLst>
          </p:cNvPr>
          <p:cNvSpPr/>
          <p:nvPr userDrawn="1"/>
        </p:nvSpPr>
        <p:spPr bwMode="auto">
          <a:xfrm>
            <a:off x="300153" y="879475"/>
            <a:ext cx="35100" cy="1548000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1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D7267AD-FD35-3747-A7B8-20FE7942550D}"/>
              </a:ext>
            </a:extLst>
          </p:cNvPr>
          <p:cNvSpPr/>
          <p:nvPr userDrawn="1"/>
        </p:nvSpPr>
        <p:spPr bwMode="auto">
          <a:xfrm>
            <a:off x="300153" y="2858852"/>
            <a:ext cx="35100" cy="1544400"/>
          </a:xfrm>
          <a:prstGeom prst="rect">
            <a:avLst/>
          </a:prstGeom>
          <a:solidFill>
            <a:srgbClr val="FFD10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1"/>
          </a:p>
        </p:txBody>
      </p:sp>
      <p:sp>
        <p:nvSpPr>
          <p:cNvPr id="15" name="Номер слайда 2">
            <a:extLst>
              <a:ext uri="{FF2B5EF4-FFF2-40B4-BE49-F238E27FC236}">
                <a16:creationId xmlns:a16="http://schemas.microsoft.com/office/drawing/2014/main" id="{E9295DCF-C48D-FE4C-94DD-25AB0147F7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843159" y="4767705"/>
            <a:ext cx="699560" cy="273844"/>
          </a:xfrm>
          <a:prstGeom prst="rect">
            <a:avLst/>
          </a:prstGeom>
        </p:spPr>
        <p:txBody>
          <a:bodyPr/>
          <a:lstStyle/>
          <a:p>
            <a:fld id="{51036E43-BD2F-D44D-850A-5FFB25242708}" type="slidenum">
              <a:rPr lang="ru-RU" b="0" smtClean="0">
                <a:solidFill>
                  <a:schemeClr val="tx1"/>
                </a:solidFill>
              </a:rPr>
              <a:pPr/>
              <a:t>‹#›</a:t>
            </a:fld>
            <a:endParaRPr lang="ru-RU" b="0" dirty="0">
              <a:solidFill>
                <a:schemeClr val="tx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272" y="4517366"/>
            <a:ext cx="1776665" cy="41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4863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5727" y="1152604"/>
            <a:ext cx="1968923" cy="3272400"/>
          </a:xfrm>
        </p:spPr>
        <p:txBody>
          <a:bodyPr/>
          <a:lstStyle>
            <a:lvl1pPr marL="172796" indent="-172796">
              <a:buClr>
                <a:schemeClr val="accent1"/>
              </a:buClr>
              <a:buFont typeface="Arial" panose="020B0604020202020204" pitchFamily="34" charset="0"/>
              <a:buChar char="►"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C349F7-831E-4E42-A4CF-7076093525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199" y="785042"/>
            <a:ext cx="1968923" cy="31075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48CC32A-3869-7549-AFD3-B40554F494F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575974" y="1152604"/>
            <a:ext cx="1968923" cy="3272400"/>
          </a:xfrm>
        </p:spPr>
        <p:txBody>
          <a:bodyPr/>
          <a:lstStyle>
            <a:lvl1pPr marL="172796" indent="-172796">
              <a:buClr>
                <a:schemeClr val="accent1"/>
              </a:buClr>
              <a:buFont typeface="Arial" panose="020B0604020202020204" pitchFamily="34" charset="0"/>
              <a:buChar char="►"/>
              <a:defRPr/>
            </a:lvl1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38740FF3-CF42-454B-9F45-EFEA5B9ECF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5446" y="785042"/>
            <a:ext cx="1968923" cy="31075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DCE6197-042D-F341-8633-B13A8DBE3DF0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2402780" y="1152604"/>
            <a:ext cx="1968923" cy="3272400"/>
          </a:xfrm>
        </p:spPr>
        <p:txBody>
          <a:bodyPr/>
          <a:lstStyle>
            <a:lvl1pPr marL="172796" indent="-172796">
              <a:buClr>
                <a:srgbClr val="448A18"/>
              </a:buClr>
              <a:buFont typeface="Arial" panose="020B0604020202020204" pitchFamily="34" charset="0"/>
              <a:buChar char="►"/>
              <a:defRPr/>
            </a:lvl1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</a:t>
            </a:r>
            <a:r>
              <a:rPr lang="ru-RU" dirty="0"/>
              <a:t>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4ED0B954-BD60-8D47-8AEC-F39DBC39CC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02252" y="785042"/>
            <a:ext cx="1968923" cy="31075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7D572D5-3E16-154C-8EC5-6A770C5B79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8" name="Номер слайда 2">
            <a:extLst>
              <a:ext uri="{FF2B5EF4-FFF2-40B4-BE49-F238E27FC236}">
                <a16:creationId xmlns:a16="http://schemas.microsoft.com/office/drawing/2014/main" id="{E9295DCF-C48D-FE4C-94DD-25AB0147F7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843159" y="4767705"/>
            <a:ext cx="699560" cy="273844"/>
          </a:xfrm>
          <a:prstGeom prst="rect">
            <a:avLst/>
          </a:prstGeom>
        </p:spPr>
        <p:txBody>
          <a:bodyPr/>
          <a:lstStyle/>
          <a:p>
            <a:fld id="{51036E43-BD2F-D44D-850A-5FFB25242708}" type="slidenum">
              <a:rPr lang="ru-RU" b="0" smtClean="0">
                <a:solidFill>
                  <a:schemeClr val="tx1"/>
                </a:solidFill>
              </a:rPr>
              <a:pPr/>
              <a:t>‹#›</a:t>
            </a:fld>
            <a:endParaRPr lang="ru-RU" b="0" dirty="0">
              <a:solidFill>
                <a:schemeClr val="tx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272" y="4517366"/>
            <a:ext cx="1776665" cy="41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0693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5336" y="158827"/>
            <a:ext cx="6307383" cy="378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7392" y="879474"/>
            <a:ext cx="6307383" cy="352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6563" y="48561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C702E3D-E1C0-8345-AA2A-F82325D0AAB8}" type="datetime4">
              <a:rPr lang="ru-RU" smtClean="0"/>
              <a:t>10 октября 2023 г.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06350" y="4825830"/>
            <a:ext cx="52467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 b="1">
                <a:solidFill>
                  <a:srgbClr val="448A18"/>
                </a:solidFill>
              </a:defRPr>
            </a:lvl1pPr>
          </a:lstStyle>
          <a:p>
            <a:fld id="{51036E43-BD2F-D44D-850A-5FFB252427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447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92" r:id="rId5"/>
    <p:sldLayoutId id="2147483673" r:id="rId6"/>
    <p:sldLayoutId id="2147483674" r:id="rId7"/>
    <p:sldLayoutId id="2147483675" r:id="rId8"/>
    <p:sldLayoutId id="2147483691" r:id="rId9"/>
    <p:sldLayoutId id="2147483676" r:id="rId10"/>
    <p:sldLayoutId id="2147483677" r:id="rId11"/>
  </p:sldLayoutIdLst>
  <p:hf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1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2796" indent="-172796" algn="l" defTabSz="685783" rtl="0" eaLnBrk="1" latinLnBrk="0" hangingPunct="1">
        <a:lnSpc>
          <a:spcPct val="100000"/>
        </a:lnSpc>
        <a:spcBef>
          <a:spcPts val="300"/>
        </a:spcBef>
        <a:buClr>
          <a:schemeClr val="accent4"/>
        </a:buClr>
        <a:buSzPct val="110000"/>
        <a:buFontTx/>
        <a:buBlip>
          <a:blip r:embed="rId13"/>
        </a:buBlip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5591" indent="-172796" algn="l" defTabSz="685783" rtl="0" eaLnBrk="1" latinLnBrk="0" hangingPunct="1">
        <a:lnSpc>
          <a:spcPct val="100000"/>
        </a:lnSpc>
        <a:spcBef>
          <a:spcPts val="200"/>
        </a:spcBef>
        <a:buClr>
          <a:srgbClr val="448A18"/>
        </a:buClr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18387" indent="-172796" algn="l" defTabSz="685783" rtl="0" eaLnBrk="1" latinLnBrk="0" hangingPunct="1">
        <a:lnSpc>
          <a:spcPct val="100000"/>
        </a:lnSpc>
        <a:spcBef>
          <a:spcPts val="300"/>
        </a:spcBef>
        <a:buClr>
          <a:srgbClr val="448A18"/>
        </a:buClr>
        <a:buSzPct val="12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91183" indent="-172796" algn="l" defTabSz="685783" rtl="0" eaLnBrk="1" latinLnBrk="0" hangingPunct="1">
        <a:lnSpc>
          <a:spcPct val="100000"/>
        </a:lnSpc>
        <a:spcBef>
          <a:spcPts val="300"/>
        </a:spcBef>
        <a:buClr>
          <a:srgbClr val="448A18"/>
        </a:buClr>
        <a:buSzPct val="120000"/>
        <a:buFont typeface="Системный шрифт, обычный"/>
        <a:buChar char="⁃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63978" indent="-172796" algn="l" defTabSz="685783" rtl="0" eaLnBrk="1" latinLnBrk="0" hangingPunct="1">
        <a:lnSpc>
          <a:spcPct val="100000"/>
        </a:lnSpc>
        <a:spcBef>
          <a:spcPts val="300"/>
        </a:spcBef>
        <a:buClr>
          <a:srgbClr val="448A18"/>
        </a:buClr>
        <a:buSzPct val="60000"/>
        <a:buFont typeface=".Lucida Grande UI Regular"/>
        <a:buChar char="◆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6"/>
          <p:cNvSpPr txBox="1">
            <a:spLocks/>
          </p:cNvSpPr>
          <p:nvPr/>
        </p:nvSpPr>
        <p:spPr>
          <a:xfrm>
            <a:off x="5174462" y="4675978"/>
            <a:ext cx="1365814" cy="32314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377" rtl="0" latinLnBrk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10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457200" marR="0" indent="-228600" algn="l" defTabSz="914377" rtl="0" latinLnBrk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685800" marR="0" indent="-228600" algn="l" defTabSz="914377" rtl="0" latinLnBrk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914400" marR="0" indent="-228600" algn="l" defTabSz="914377" rtl="0" latinLnBrk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143000" marR="0" indent="-228600" algn="l" defTabSz="914377" rtl="0" latinLnBrk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371600" marR="0" indent="-228600" algn="l" defTabSz="914377" rtl="0" latinLnBrk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600200" marR="0" indent="-228600" algn="l" defTabSz="914377" rtl="0" latinLnBrk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1828800" marR="0" indent="-228600" algn="l" defTabSz="914377" rtl="0" latinLnBrk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057400" marR="0" indent="-228600" algn="l" defTabSz="914377" rtl="0" latinLnBrk="0">
              <a:lnSpc>
                <a:spcPct val="90000"/>
              </a:lnSpc>
              <a:spcBef>
                <a:spcPts val="1688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>
              <a:lnSpc>
                <a:spcPct val="150000"/>
              </a:lnSpc>
            </a:pPr>
            <a:r>
              <a:rPr lang="ru-RU" b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Октябрь </a:t>
            </a: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hangingPunct="1">
              <a:lnSpc>
                <a:spcPct val="150000"/>
              </a:lnSpc>
            </a:pPr>
            <a:r>
              <a:rPr lang="ru-RU" sz="15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5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46771" y="1522912"/>
            <a:ext cx="6193505" cy="94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 anchorCtr="0">
            <a:noAutofit/>
          </a:bodyPr>
          <a:lstStyle>
            <a:lvl1pPr marL="0" marR="0" indent="0" algn="just" defTabSz="91437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cap="none" spc="-87" baseline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171450" algn="l" defTabSz="91437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1" i="0" u="none" strike="noStrike" cap="none" spc="-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342900" algn="l" defTabSz="91437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1" i="0" u="none" strike="noStrike" cap="none" spc="-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514350" algn="l" defTabSz="91437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1" i="0" u="none" strike="noStrike" cap="none" spc="-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685800" algn="l" defTabSz="91437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1" i="0" u="none" strike="noStrike" cap="none" spc="-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857250" algn="l" defTabSz="91437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1" i="0" u="none" strike="noStrike" cap="none" spc="-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028700" algn="l" defTabSz="91437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1" i="0" u="none" strike="noStrike" cap="none" spc="-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200150" algn="l" defTabSz="91437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1" i="0" u="none" strike="noStrike" cap="none" spc="-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371600" algn="l" defTabSz="91437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188" b="1" i="0" u="none" strike="noStrike" cap="none" spc="-64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l"/>
            <a:r>
              <a:rPr lang="ru-RU" altLang="ru-RU" sz="2000" dirty="0" smtClean="0"/>
              <a:t>ИНФОРМАЦИЯ О РЕАЛИЗУЕМЫХ АКТИВАХ, НАХОДЯЩИХСЯ В </a:t>
            </a:r>
            <a:r>
              <a:rPr lang="ru-RU" altLang="ru-RU" sz="2000"/>
              <a:t>СОБСТВЕННОСТИ </a:t>
            </a:r>
            <a:endParaRPr lang="ru-RU" altLang="ru-RU" sz="2000" smtClean="0"/>
          </a:p>
          <a:p>
            <a:pPr algn="l"/>
            <a:r>
              <a:rPr lang="ru-RU" altLang="ru-RU" sz="2000" smtClean="0"/>
              <a:t>АО </a:t>
            </a:r>
            <a:r>
              <a:rPr lang="ru-RU" altLang="ru-RU" sz="2000" dirty="0"/>
              <a:t>«РОССЕЛЬХОЗБАНК</a:t>
            </a:r>
            <a:r>
              <a:rPr lang="ru-RU" altLang="ru-RU" sz="2000" dirty="0" smtClean="0"/>
              <a:t>»</a:t>
            </a:r>
          </a:p>
        </p:txBody>
      </p:sp>
      <p:sp>
        <p:nvSpPr>
          <p:cNvPr id="4" name="Текст 10"/>
          <p:cNvSpPr txBox="1">
            <a:spLocks/>
          </p:cNvSpPr>
          <p:nvPr/>
        </p:nvSpPr>
        <p:spPr>
          <a:xfrm>
            <a:off x="346771" y="2778859"/>
            <a:ext cx="5292003" cy="538843"/>
          </a:xfrm>
          <a:prstGeom prst="rect">
            <a:avLst/>
          </a:prstGeom>
        </p:spPr>
        <p:txBody>
          <a:bodyPr>
            <a:noAutofit/>
          </a:bodyPr>
          <a:lstStyle>
            <a:lvl1pPr marL="172796" indent="-172796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SzPct val="11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5591" indent="-172796" algn="l" defTabSz="685783" rtl="0" eaLnBrk="1" latinLnBrk="0" hangingPunct="1">
              <a:lnSpc>
                <a:spcPct val="100000"/>
              </a:lnSpc>
              <a:spcBef>
                <a:spcPts val="200"/>
              </a:spcBef>
              <a:buClr>
                <a:srgbClr val="448A18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8387" indent="-172796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448A18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183" indent="-172796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448A18"/>
              </a:buClr>
              <a:buSzPct val="120000"/>
              <a:buFont typeface="Системный шрифт, обычный"/>
              <a:buChar char="⁃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3978" indent="-172796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448A18"/>
              </a:buClr>
              <a:buSzPct val="60000"/>
              <a:buFont typeface=".Lucida Grande UI Regular"/>
              <a:buChar char="◆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/>
              <a:t>Тульский региональный филиал АО «</a:t>
            </a:r>
            <a:r>
              <a:rPr lang="ru-RU" dirty="0" err="1" smtClean="0"/>
              <a:t>Россельхозбанк</a:t>
            </a:r>
            <a:r>
              <a:rPr lang="ru-RU" dirty="0" smtClean="0"/>
              <a:t>»</a:t>
            </a:r>
          </a:p>
          <a:p>
            <a:pPr marL="0" indent="0">
              <a:buNone/>
            </a:pPr>
            <a:r>
              <a:rPr lang="ru-RU" dirty="0" smtClean="0"/>
              <a:t>Отдел по работе с проблемными активами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442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36E43-BD2F-D44D-850A-5FFB25242708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Заголовок 6"/>
          <p:cNvSpPr txBox="1">
            <a:spLocks/>
          </p:cNvSpPr>
          <p:nvPr/>
        </p:nvSpPr>
        <p:spPr>
          <a:xfrm>
            <a:off x="235336" y="167975"/>
            <a:ext cx="6307383" cy="378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Земли промышленности в г. Тула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409533" y="600593"/>
            <a:ext cx="6122061" cy="310753"/>
          </a:xfrm>
          <a:prstGeom prst="rect">
            <a:avLst/>
          </a:prstGeom>
        </p:spPr>
        <p:txBody>
          <a:bodyPr/>
          <a:lstStyle>
            <a:lvl1pPr marL="172796" indent="-172796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SzPct val="11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5591" indent="-172796" algn="l" defTabSz="685783" rtl="0" eaLnBrk="1" latinLnBrk="0" hangingPunct="1">
              <a:lnSpc>
                <a:spcPct val="100000"/>
              </a:lnSpc>
              <a:spcBef>
                <a:spcPts val="200"/>
              </a:spcBef>
              <a:buClr>
                <a:srgbClr val="448A18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8387" indent="-172796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448A18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183" indent="-172796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448A18"/>
              </a:buClr>
              <a:buSzPct val="120000"/>
              <a:buFont typeface="Системный шрифт, обычный"/>
              <a:buChar char="⁃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3978" indent="-172796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448A18"/>
              </a:buClr>
              <a:buSzPct val="60000"/>
              <a:buFont typeface=".Lucida Grande UI Regular"/>
              <a:buChar char="◆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B6030"/>
              </a:buClr>
              <a:buSzPct val="110000"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Описание активов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Объект 1"/>
          <p:cNvSpPr>
            <a:spLocks noGrp="1"/>
          </p:cNvSpPr>
          <p:nvPr>
            <p:ph sz="half" idx="2"/>
          </p:nvPr>
        </p:nvSpPr>
        <p:spPr>
          <a:xfrm>
            <a:off x="420658" y="953385"/>
            <a:ext cx="3049906" cy="12475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Характеристики</a:t>
            </a:r>
            <a:r>
              <a:rPr lang="ru-RU" dirty="0" smtClean="0"/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Земельный </a:t>
            </a:r>
            <a:r>
              <a:rPr lang="ru-RU" dirty="0"/>
              <a:t>участок площадью 252 597 </a:t>
            </a:r>
            <a:r>
              <a:rPr lang="ru-RU" dirty="0" smtClean="0"/>
              <a:t>кв. м, </a:t>
            </a:r>
            <a:r>
              <a:rPr lang="ru-RU" dirty="0"/>
              <a:t>кадастровый номер 71:14:030501:451,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Земельный участок площадью 393 337 </a:t>
            </a:r>
            <a:r>
              <a:rPr lang="ru-RU" dirty="0" smtClean="0"/>
              <a:t>кв. м, </a:t>
            </a:r>
            <a:r>
              <a:rPr lang="ru-RU" dirty="0"/>
              <a:t>кадастровый номер 71:14:030501:583.</a:t>
            </a:r>
          </a:p>
        </p:txBody>
      </p:sp>
      <p:sp>
        <p:nvSpPr>
          <p:cNvPr id="8" name="Объект 4"/>
          <p:cNvSpPr txBox="1">
            <a:spLocks/>
          </p:cNvSpPr>
          <p:nvPr/>
        </p:nvSpPr>
        <p:spPr>
          <a:xfrm>
            <a:off x="3461145" y="558554"/>
            <a:ext cx="3184837" cy="2052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2796" indent="-172796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SzPct val="11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5591" indent="-172796" algn="l" defTabSz="685783" rtl="0" eaLnBrk="1" latinLnBrk="0" hangingPunct="1">
              <a:lnSpc>
                <a:spcPct val="100000"/>
              </a:lnSpc>
              <a:spcBef>
                <a:spcPts val="200"/>
              </a:spcBef>
              <a:buClr>
                <a:srgbClr val="448A18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8387" indent="-172796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448A18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183" indent="-172796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448A18"/>
              </a:buClr>
              <a:buSzPct val="120000"/>
              <a:buFont typeface="Системный шрифт, обычный"/>
              <a:buChar char="⁃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3978" indent="-172796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448A18"/>
              </a:buClr>
              <a:buSzPct val="60000"/>
              <a:buFont typeface=".Lucida Grande UI Regular"/>
              <a:buChar char="◆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B6030"/>
              </a:buClr>
              <a:buSzPct val="110000"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Местонахождение: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172796" marR="0" lvl="0" indent="-172796" algn="l" defTabSz="68578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B6030"/>
              </a:buClr>
              <a:buSzPct val="11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Тульская область, Ленинский район, село Осиновая гора </a:t>
            </a: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6858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2B6030"/>
              </a:buClr>
              <a:buSzPct val="110000"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Условия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реализации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: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172796" marR="0" lvl="0" indent="-172796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030"/>
              </a:buClr>
              <a:buSzPct val="11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Аукцион / прямая продажа</a:t>
            </a:r>
          </a:p>
          <a:p>
            <a:pPr marL="0" marR="0" lvl="0" indent="0" algn="just" defTabSz="685783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2B6030"/>
              </a:buClr>
              <a:buSzPct val="110000"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Вид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разрешенного использования: </a:t>
            </a:r>
          </a:p>
          <a:p>
            <a:pPr marL="172796" marR="0" lvl="0" indent="-172796" algn="just" defTabSz="68578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B6030"/>
              </a:buClr>
              <a:buSzPct val="11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для размещения промышленных баз, складов,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погрузочных терминалов и доков, не являющихся частями производственных комплексов, на которых был создан груз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  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Текст 5"/>
          <p:cNvSpPr txBox="1">
            <a:spLocks/>
          </p:cNvSpPr>
          <p:nvPr/>
        </p:nvSpPr>
        <p:spPr>
          <a:xfrm>
            <a:off x="420658" y="2220442"/>
            <a:ext cx="2583799" cy="310887"/>
          </a:xfrm>
          <a:prstGeom prst="rect">
            <a:avLst/>
          </a:prstGeom>
        </p:spPr>
        <p:txBody>
          <a:bodyPr/>
          <a:lstStyle>
            <a:lvl1pPr marL="172796" indent="-172796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SzPct val="110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5591" indent="-172796" algn="l" defTabSz="685783" rtl="0" eaLnBrk="1" latinLnBrk="0" hangingPunct="1">
              <a:lnSpc>
                <a:spcPct val="100000"/>
              </a:lnSpc>
              <a:spcBef>
                <a:spcPts val="200"/>
              </a:spcBef>
              <a:buClr>
                <a:srgbClr val="448A18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8387" indent="-172796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448A18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183" indent="-172796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448A18"/>
              </a:buClr>
              <a:buSzPct val="120000"/>
              <a:buFont typeface="Системный шрифт, обычный"/>
              <a:buChar char="⁃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3978" indent="-172796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448A18"/>
              </a:buClr>
              <a:buSzPct val="60000"/>
              <a:buFont typeface=".Lucida Grande UI Regular"/>
              <a:buChar char="◆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B6030"/>
              </a:buClr>
              <a:buSzPct val="110000"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Фотографии активов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63822" y="4395218"/>
            <a:ext cx="4063499" cy="646331"/>
          </a:xfrm>
          <a:prstGeom prst="rect">
            <a:avLst/>
          </a:prstGeom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По вопросам приобретения имущества обращаться в Отдел по работе с проблемными активами Тульского регионального филиала: 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8(4872)77-06-34, +7(920)780-38-20, </a:t>
            </a:r>
            <a:r>
              <a:rPr kumimoji="0" lang="en-US" sz="900" b="0" i="0" u="none" strike="noStrike" kern="120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e-mail</a:t>
            </a:r>
            <a:r>
              <a:rPr kumimoji="0" lang="ru-RU" sz="900" b="0" i="0" u="none" strike="noStrike" kern="120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: </a:t>
            </a:r>
            <a:r>
              <a:rPr kumimoji="0" lang="en-US" sz="900" b="0" i="0" u="none" strike="noStrike" kern="120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BolobolkinaNA@tula.rshb.ru </a:t>
            </a:r>
            <a:r>
              <a:rPr kumimoji="0" lang="ru-RU" sz="900" b="0" i="0" u="none" strike="noStrike" kern="120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Болоболкина Наталья Александровна</a:t>
            </a:r>
            <a:endParaRPr kumimoji="0" lang="ru-RU" sz="9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77" y="2550811"/>
            <a:ext cx="2953666" cy="1797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533" y="2559046"/>
            <a:ext cx="2869186" cy="1797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2884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36E43-BD2F-D44D-850A-5FFB25242708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Заголовок 6"/>
          <p:cNvSpPr txBox="1">
            <a:spLocks/>
          </p:cNvSpPr>
          <p:nvPr/>
        </p:nvSpPr>
        <p:spPr>
          <a:xfrm>
            <a:off x="235336" y="158827"/>
            <a:ext cx="6307383" cy="378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Земли промышленности в г. Тула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6" name="Текст 3"/>
          <p:cNvSpPr txBox="1">
            <a:spLocks/>
          </p:cNvSpPr>
          <p:nvPr/>
        </p:nvSpPr>
        <p:spPr>
          <a:xfrm>
            <a:off x="420658" y="686851"/>
            <a:ext cx="6122061" cy="310753"/>
          </a:xfrm>
          <a:prstGeom prst="rect">
            <a:avLst/>
          </a:prstGeom>
        </p:spPr>
        <p:txBody>
          <a:bodyPr/>
          <a:lstStyle>
            <a:lvl1pPr marL="172796" indent="-172796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SzPct val="11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5591" indent="-172796" algn="l" defTabSz="685783" rtl="0" eaLnBrk="1" latinLnBrk="0" hangingPunct="1">
              <a:lnSpc>
                <a:spcPct val="100000"/>
              </a:lnSpc>
              <a:spcBef>
                <a:spcPts val="200"/>
              </a:spcBef>
              <a:buClr>
                <a:srgbClr val="448A18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8387" indent="-172796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448A18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183" indent="-172796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448A18"/>
              </a:buClr>
              <a:buSzPct val="120000"/>
              <a:buFont typeface="Системный шрифт, обычный"/>
              <a:buChar char="⁃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3978" indent="-172796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448A18"/>
              </a:buClr>
              <a:buSzPct val="60000"/>
              <a:buFont typeface=".Lucida Grande UI Regular"/>
              <a:buChar char="◆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B6030"/>
              </a:buClr>
              <a:buSzPct val="110000"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Описание активов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Объект 1"/>
          <p:cNvSpPr>
            <a:spLocks noGrp="1"/>
          </p:cNvSpPr>
          <p:nvPr>
            <p:ph sz="half" idx="2"/>
          </p:nvPr>
        </p:nvSpPr>
        <p:spPr>
          <a:xfrm>
            <a:off x="378563" y="1028499"/>
            <a:ext cx="2939069" cy="15160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000" dirty="0"/>
              <a:t>Характеристики</a:t>
            </a:r>
            <a:r>
              <a:rPr lang="ru-RU" sz="1000" dirty="0" smtClean="0"/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000" dirty="0" smtClean="0"/>
              <a:t>11 земельных участков с неровным рельефом площадью от 1310 до 20 500 кв. м, кадастровые номера </a:t>
            </a:r>
            <a:r>
              <a:rPr lang="ru-RU" sz="1000" dirty="0">
                <a:ea typeface="Times New Roman" panose="02020603050405020304" pitchFamily="18" charset="0"/>
              </a:rPr>
              <a:t>71:14:030501:412, 71:14:030501:400, 71:14:030501:406, 71:14:030501:409, 71:14:030501:411, 71:14:030501:452, 71:14:030501:405, 71:14:030501:414, 71:14:030501:453, 71:14:030501:413, </a:t>
            </a:r>
            <a:r>
              <a:rPr lang="ru-RU" sz="1000" dirty="0" smtClean="0">
                <a:ea typeface="Times New Roman" panose="02020603050405020304" pitchFamily="18" charset="0"/>
              </a:rPr>
              <a:t>71:14:030501:407</a:t>
            </a:r>
            <a:endParaRPr lang="ru-RU" sz="1000" dirty="0"/>
          </a:p>
        </p:txBody>
      </p:sp>
      <p:sp>
        <p:nvSpPr>
          <p:cNvPr id="8" name="Объект 4"/>
          <p:cNvSpPr txBox="1">
            <a:spLocks/>
          </p:cNvSpPr>
          <p:nvPr/>
        </p:nvSpPr>
        <p:spPr>
          <a:xfrm>
            <a:off x="3359728" y="686851"/>
            <a:ext cx="3173186" cy="2010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2796" indent="-172796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SzPct val="11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5591" indent="-172796" algn="l" defTabSz="685783" rtl="0" eaLnBrk="1" latinLnBrk="0" hangingPunct="1">
              <a:lnSpc>
                <a:spcPct val="100000"/>
              </a:lnSpc>
              <a:spcBef>
                <a:spcPts val="200"/>
              </a:spcBef>
              <a:buClr>
                <a:srgbClr val="448A18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8387" indent="-172796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448A18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183" indent="-172796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448A18"/>
              </a:buClr>
              <a:buSzPct val="120000"/>
              <a:buFont typeface="Системный шрифт, обычный"/>
              <a:buChar char="⁃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3978" indent="-172796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448A18"/>
              </a:buClr>
              <a:buSzPct val="60000"/>
              <a:buFont typeface=".Lucida Grande UI Regular"/>
              <a:buChar char="◆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B6030"/>
              </a:buClr>
              <a:buSzPct val="110000"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Местонахождение: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172796" marR="0" lvl="0" indent="-172796" algn="l" defTabSz="68578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B6030"/>
              </a:buClr>
              <a:buSzPct val="11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Тульская область, Ленинский район, село Осиновая гора </a:t>
            </a: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6858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2B6030"/>
              </a:buClr>
              <a:buSzPct val="110000"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Условия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реализации:</a:t>
            </a:r>
          </a:p>
          <a:p>
            <a:pPr marL="172796" marR="0" lvl="0" indent="-172796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6030"/>
              </a:buClr>
              <a:buSzPct val="11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Прямая продажа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just" defTabSz="685783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2B6030"/>
              </a:buClr>
              <a:buSzPct val="110000"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Вид разрешенного использования: </a:t>
            </a:r>
          </a:p>
          <a:p>
            <a:pPr marL="172796" marR="0" lvl="0" indent="-172796" algn="just" defTabSz="685783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B6030"/>
              </a:buClr>
              <a:buSzPct val="11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для размещения промышленных баз, складов,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погрузочных терминалов и доков, не являющихся частями производственных комплексов, на которых был создан груз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Текст 5"/>
          <p:cNvSpPr txBox="1">
            <a:spLocks/>
          </p:cNvSpPr>
          <p:nvPr/>
        </p:nvSpPr>
        <p:spPr>
          <a:xfrm>
            <a:off x="420659" y="2539693"/>
            <a:ext cx="2616456" cy="310887"/>
          </a:xfrm>
          <a:prstGeom prst="rect">
            <a:avLst/>
          </a:prstGeom>
        </p:spPr>
        <p:txBody>
          <a:bodyPr/>
          <a:lstStyle>
            <a:lvl1pPr marL="172796" indent="-172796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4"/>
              </a:buClr>
              <a:buSzPct val="110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5591" indent="-172796" algn="l" defTabSz="685783" rtl="0" eaLnBrk="1" latinLnBrk="0" hangingPunct="1">
              <a:lnSpc>
                <a:spcPct val="100000"/>
              </a:lnSpc>
              <a:spcBef>
                <a:spcPts val="200"/>
              </a:spcBef>
              <a:buClr>
                <a:srgbClr val="448A18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8387" indent="-172796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448A18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183" indent="-172796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448A18"/>
              </a:buClr>
              <a:buSzPct val="120000"/>
              <a:buFont typeface="Системный шрифт, обычный"/>
              <a:buChar char="⁃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3978" indent="-172796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448A18"/>
              </a:buClr>
              <a:buSzPct val="60000"/>
              <a:buFont typeface=".Lucida Grande UI Regular"/>
              <a:buChar char="◆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B6030"/>
              </a:buClr>
              <a:buSzPct val="110000"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Фотографии активов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263822" y="4395218"/>
            <a:ext cx="4063499" cy="646331"/>
          </a:xfrm>
          <a:prstGeom prst="rect">
            <a:avLst/>
          </a:prstGeom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По вопросам приобретения имущества обращаться в Отдел по работе с проблемными активами Тульского регионального филиала: 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8(4872)77-06-34, +7(920)780-38-20, </a:t>
            </a:r>
            <a:r>
              <a:rPr kumimoji="0" lang="en-US" sz="900" b="0" i="0" u="none" strike="noStrike" kern="120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e-mail</a:t>
            </a:r>
            <a:r>
              <a:rPr kumimoji="0" lang="ru-RU" sz="900" b="0" i="0" u="none" strike="noStrike" kern="120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: </a:t>
            </a:r>
            <a:r>
              <a:rPr kumimoji="0" lang="en-US" sz="900" b="0" i="0" u="none" strike="noStrike" kern="120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BolobolkinaNA@tula.rshb.ru </a:t>
            </a:r>
            <a:r>
              <a:rPr kumimoji="0" lang="ru-RU" sz="900" b="0" i="0" u="none" strike="noStrike" kern="120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Болоболкина Наталья Александровна</a:t>
            </a:r>
            <a:endParaRPr kumimoji="0" lang="ru-RU" sz="9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59" y="2802689"/>
            <a:ext cx="2078780" cy="1559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030" y="2796226"/>
            <a:ext cx="2026152" cy="1565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773" y="2802689"/>
            <a:ext cx="2000201" cy="1559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4336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36E43-BD2F-D44D-850A-5FFB25242708}" type="slidenum">
              <a:rPr kumimoji="0" lang="ru-RU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71" y="680484"/>
            <a:ext cx="3217532" cy="2230998"/>
          </a:xfrm>
          <a:prstGeom prst="rect">
            <a:avLst/>
          </a:prstGeom>
        </p:spPr>
      </p:pic>
      <p:sp>
        <p:nvSpPr>
          <p:cNvPr id="6" name="Заголовок 6"/>
          <p:cNvSpPr txBox="1">
            <a:spLocks/>
          </p:cNvSpPr>
          <p:nvPr/>
        </p:nvSpPr>
        <p:spPr>
          <a:xfrm>
            <a:off x="235336" y="167975"/>
            <a:ext cx="6307383" cy="378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Земли промышленности в г. Тула. </a:t>
            </a:r>
            <a:r>
              <a:rPr kumimoji="0" lang="ru-RU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Геолокация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883" y="2284750"/>
            <a:ext cx="4152972" cy="2110468"/>
          </a:xfrm>
          <a:prstGeom prst="rect">
            <a:avLst/>
          </a:prstGeom>
        </p:spPr>
      </p:pic>
      <p:sp>
        <p:nvSpPr>
          <p:cNvPr id="8" name="Объект 1"/>
          <p:cNvSpPr>
            <a:spLocks noGrp="1"/>
          </p:cNvSpPr>
          <p:nvPr>
            <p:ph sz="half" idx="2"/>
          </p:nvPr>
        </p:nvSpPr>
        <p:spPr>
          <a:xfrm>
            <a:off x="3771208" y="878672"/>
            <a:ext cx="2665442" cy="114085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Земельный </a:t>
            </a:r>
            <a:r>
              <a:rPr lang="ru-RU" dirty="0"/>
              <a:t>участок площадью 252 597 </a:t>
            </a:r>
            <a:r>
              <a:rPr lang="ru-RU" dirty="0" smtClean="0"/>
              <a:t>кв. м, </a:t>
            </a:r>
            <a:r>
              <a:rPr lang="ru-RU" dirty="0"/>
              <a:t>кадастровый номер 71:14:030501:451,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Земельный участок площадью 393 337 </a:t>
            </a:r>
            <a:r>
              <a:rPr lang="ru-RU" dirty="0" smtClean="0"/>
              <a:t>кв. м, </a:t>
            </a:r>
            <a:r>
              <a:rPr lang="ru-RU" dirty="0"/>
              <a:t>кадастровый номер 71:14:030501:583.</a:t>
            </a:r>
          </a:p>
        </p:txBody>
      </p:sp>
      <p:sp>
        <p:nvSpPr>
          <p:cNvPr id="10" name="Объект 1"/>
          <p:cNvSpPr txBox="1">
            <a:spLocks/>
          </p:cNvSpPr>
          <p:nvPr/>
        </p:nvSpPr>
        <p:spPr>
          <a:xfrm>
            <a:off x="125553" y="3045991"/>
            <a:ext cx="2480112" cy="1232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2796" indent="-172796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1"/>
              </a:buClr>
              <a:buSzPct val="110000"/>
              <a:buFont typeface="Wingdings 3" panose="05040102010807070707" pitchFamily="18" charset="2"/>
              <a:buChar char="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5591" indent="-172796" algn="l" defTabSz="685783" rtl="0" eaLnBrk="1" latinLnBrk="0" hangingPunct="1">
              <a:lnSpc>
                <a:spcPct val="100000"/>
              </a:lnSpc>
              <a:spcBef>
                <a:spcPts val="200"/>
              </a:spcBef>
              <a:buClr>
                <a:srgbClr val="448A18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8387" indent="-172796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448A18"/>
              </a:buClr>
              <a:buSzPct val="12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91183" indent="-172796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448A18"/>
              </a:buClr>
              <a:buSzPct val="120000"/>
              <a:buFont typeface="Системный шрифт, обычный"/>
              <a:buChar char="⁃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3978" indent="-172796" algn="l" defTabSz="685783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448A18"/>
              </a:buClr>
              <a:buSzPct val="60000"/>
              <a:buFont typeface=".Lucida Grande UI Regular"/>
              <a:buChar char="◆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2796" marR="0" lvl="0" indent="-172796" algn="l" defTabSz="68578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238340"/>
              </a:buClr>
              <a:buSzPct val="11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11 земельных участков площадью от 1310 до 20500 кв. м, кадастровые номера </a:t>
            </a: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Times New Roman" panose="02020603050405020304" pitchFamily="18" charset="0"/>
                <a:cs typeface="+mn-cs"/>
              </a:rPr>
              <a:t>71:14:030501:412, 71:14:030501:400, 71:14:030501:406, 71:14:030501:409, 71:14:030501:411, 71:14:030501:452, 71:14:030501:405, 71:14:030501:414, 71:14:030501:453, 71:14:030501:413, 71:14:030501:407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63822" y="4395218"/>
            <a:ext cx="4063499" cy="646331"/>
          </a:xfrm>
          <a:prstGeom prst="rect">
            <a:avLst/>
          </a:prstGeom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По вопросам приобретения имущества обращаться в Отдел по работе с проблемными активами Тульского регионального филиала: 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8(4872)77-06-34, +7(920)780-38-20, </a:t>
            </a:r>
            <a:r>
              <a:rPr kumimoji="0" lang="en-US" sz="900" b="0" i="0" u="none" strike="noStrike" kern="120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e-mail</a:t>
            </a:r>
            <a:r>
              <a:rPr kumimoji="0" lang="ru-RU" sz="900" b="0" i="0" u="none" strike="noStrike" kern="120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: </a:t>
            </a:r>
            <a:r>
              <a:rPr kumimoji="0" lang="en-US" sz="900" b="0" i="0" u="none" strike="noStrike" kern="120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BolobolkinaNA@tula.rshb.ru </a:t>
            </a:r>
            <a:r>
              <a:rPr kumimoji="0" lang="ru-RU" sz="900" b="0" i="0" u="none" strike="noStrike" kern="120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Болоболкина Наталья Александровна</a:t>
            </a:r>
            <a:endParaRPr kumimoji="0" lang="ru-RU" sz="9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356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2">
            <a:extLst>
              <a:ext uri="{FF2B5EF4-FFF2-40B4-BE49-F238E27FC236}">
                <a16:creationId xmlns:a16="http://schemas.microsoft.com/office/drawing/2014/main" id="{E9295DCF-C48D-FE4C-94DD-25AB0147F7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843159" y="4767705"/>
            <a:ext cx="69956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36E43-BD2F-D44D-850A-5FFB25242708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892399"/>
              </p:ext>
            </p:extLst>
          </p:nvPr>
        </p:nvGraphicFramePr>
        <p:xfrm>
          <a:off x="243983" y="677768"/>
          <a:ext cx="6447762" cy="3624511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5385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270">
                  <a:extLst>
                    <a:ext uri="{9D8B030D-6E8A-4147-A177-3AD203B41FA5}">
                      <a16:colId xmlns:a16="http://schemas.microsoft.com/office/drawing/2014/main" val="1970023424"/>
                    </a:ext>
                  </a:extLst>
                </a:gridCol>
                <a:gridCol w="898966">
                  <a:extLst>
                    <a:ext uri="{9D8B030D-6E8A-4147-A177-3AD203B41FA5}">
                      <a16:colId xmlns:a16="http://schemas.microsoft.com/office/drawing/2014/main" val="1065055960"/>
                    </a:ext>
                  </a:extLst>
                </a:gridCol>
              </a:tblGrid>
              <a:tr h="493159">
                <a:tc>
                  <a:txBody>
                    <a:bodyPr/>
                    <a:lstStyle>
                      <a:lvl1pPr marL="0" algn="l" defTabSz="685783" rtl="0" eaLnBrk="1" latinLnBrk="0" hangingPunct="1">
                        <a:defRPr sz="135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891" algn="l" defTabSz="685783" rtl="0" eaLnBrk="1" latinLnBrk="0" hangingPunct="1">
                        <a:defRPr sz="135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783" algn="l" defTabSz="685783" rtl="0" eaLnBrk="1" latinLnBrk="0" hangingPunct="1">
                        <a:defRPr sz="135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674" algn="l" defTabSz="685783" rtl="0" eaLnBrk="1" latinLnBrk="0" hangingPunct="1">
                        <a:defRPr sz="135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566" algn="l" defTabSz="685783" rtl="0" eaLnBrk="1" latinLnBrk="0" hangingPunct="1">
                        <a:defRPr sz="135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457" algn="l" defTabSz="685783" rtl="0" eaLnBrk="1" latinLnBrk="0" hangingPunct="1">
                        <a:defRPr sz="135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349" algn="l" defTabSz="685783" rtl="0" eaLnBrk="1" latinLnBrk="0" hangingPunct="1">
                        <a:defRPr sz="135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240" algn="l" defTabSz="685783" rtl="0" eaLnBrk="1" latinLnBrk="0" hangingPunct="1">
                        <a:defRPr sz="135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131" algn="l" defTabSz="685783" rtl="0" eaLnBrk="1" latinLnBrk="0" hangingPunct="1">
                        <a:defRPr sz="135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Наименование актива</a:t>
                      </a:r>
                      <a:endParaRPr lang="ru-RU" sz="75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1996" marR="51996" marT="52015" marB="52015" anchor="ctr"/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Способ реализации</a:t>
                      </a:r>
                      <a:endParaRPr lang="ru-RU" sz="75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1996" marR="51996" marT="52015" marB="52015" anchor="ctr"/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Цена реализации /цена отсечения, руб.</a:t>
                      </a:r>
                      <a:endParaRPr lang="ru-RU" sz="75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1996" marR="51996" marT="52015" marB="5201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773"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Тульская обл., </a:t>
                      </a:r>
                      <a:r>
                        <a:rPr lang="ru-RU" sz="750" kern="1200" dirty="0"/>
                        <a:t>Ленинский </a:t>
                      </a:r>
                      <a:r>
                        <a:rPr lang="ru-RU" sz="750" kern="1200" dirty="0" smtClean="0"/>
                        <a:t>р-н</a:t>
                      </a:r>
                      <a:r>
                        <a:rPr lang="ru-RU" sz="750" kern="1200" dirty="0"/>
                        <a:t>, с/п </a:t>
                      </a:r>
                      <a:r>
                        <a:rPr lang="ru-RU" sz="750" kern="1200" dirty="0" err="1"/>
                        <a:t>Ильинское</a:t>
                      </a:r>
                      <a:r>
                        <a:rPr lang="ru-RU" sz="750" kern="1200" dirty="0"/>
                        <a:t>, с. Осиновая гора. </a:t>
                      </a:r>
                      <a:r>
                        <a:rPr lang="ru-RU" sz="750" kern="1200" dirty="0" err="1" smtClean="0"/>
                        <a:t>Кад</a:t>
                      </a:r>
                      <a:r>
                        <a:rPr lang="ru-RU" sz="750" kern="1200" dirty="0" smtClean="0"/>
                        <a:t>. № 71:14:030501:583,</a:t>
                      </a:r>
                      <a:r>
                        <a:rPr lang="ru-RU" sz="750" kern="1200" baseline="0" dirty="0" smtClean="0"/>
                        <a:t> </a:t>
                      </a:r>
                      <a:r>
                        <a:rPr lang="en-US" sz="750" kern="1200" baseline="0" dirty="0" smtClean="0"/>
                        <a:t>S </a:t>
                      </a:r>
                      <a:r>
                        <a:rPr lang="ru-RU" sz="750" kern="1200" baseline="0" dirty="0" smtClean="0"/>
                        <a:t>3933 сот.</a:t>
                      </a:r>
                      <a:endParaRPr lang="ru-RU" sz="7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Аукцион</a:t>
                      </a:r>
                      <a:endParaRPr lang="ru-RU" sz="7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2068" marR="132068" marT="66076" marB="66076" anchor="ctr"/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36 041 469,00</a:t>
                      </a:r>
                      <a:endParaRPr lang="ru-RU" sz="7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15530948"/>
                  </a:ext>
                </a:extLst>
              </a:tr>
              <a:tr h="265773"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Тульская обл., </a:t>
                      </a:r>
                      <a:r>
                        <a:rPr lang="ru-RU" sz="750" kern="1200" dirty="0"/>
                        <a:t>Ленинский </a:t>
                      </a:r>
                      <a:r>
                        <a:rPr lang="ru-RU" sz="750" kern="1200" dirty="0" smtClean="0"/>
                        <a:t>р-н</a:t>
                      </a:r>
                      <a:r>
                        <a:rPr lang="ru-RU" sz="750" kern="1200" dirty="0"/>
                        <a:t>, с/п </a:t>
                      </a:r>
                      <a:r>
                        <a:rPr lang="ru-RU" sz="750" kern="1200" dirty="0" err="1"/>
                        <a:t>Ильинское</a:t>
                      </a:r>
                      <a:r>
                        <a:rPr lang="ru-RU" sz="750" kern="1200" dirty="0"/>
                        <a:t>, с. Осиновая гора. </a:t>
                      </a:r>
                      <a:r>
                        <a:rPr lang="ru-RU" sz="750" kern="1200" dirty="0" err="1" smtClean="0"/>
                        <a:t>Кад</a:t>
                      </a:r>
                      <a:r>
                        <a:rPr lang="ru-RU" sz="750" kern="1200" dirty="0" smtClean="0"/>
                        <a:t>. № 71:14:030501:451, </a:t>
                      </a:r>
                      <a:r>
                        <a:rPr kumimoji="0" lang="en-US" sz="7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 </a:t>
                      </a:r>
                      <a:r>
                        <a:rPr kumimoji="0" lang="ru-RU" sz="7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2526 сот.</a:t>
                      </a:r>
                      <a:endParaRPr lang="ru-RU" sz="7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Аукцион</a:t>
                      </a:r>
                      <a:endParaRPr lang="ru-RU" sz="7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2068" marR="132068" marT="66076" marB="66076" anchor="ctr"/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25 279 908,00</a:t>
                      </a:r>
                      <a:endParaRPr lang="ru-RU" sz="7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26887121"/>
                  </a:ext>
                </a:extLst>
              </a:tr>
              <a:tr h="236346"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Тульская обл., </a:t>
                      </a:r>
                      <a:r>
                        <a:rPr lang="ru-RU" sz="750" kern="1200" dirty="0"/>
                        <a:t>Ленинский </a:t>
                      </a:r>
                      <a:r>
                        <a:rPr lang="ru-RU" sz="750" kern="1200" dirty="0" smtClean="0"/>
                        <a:t>р-н</a:t>
                      </a:r>
                      <a:r>
                        <a:rPr lang="ru-RU" sz="750" kern="1200" dirty="0"/>
                        <a:t>, с/п </a:t>
                      </a:r>
                      <a:r>
                        <a:rPr lang="ru-RU" sz="750" kern="1200" dirty="0" err="1"/>
                        <a:t>Ильинское</a:t>
                      </a:r>
                      <a:r>
                        <a:rPr lang="ru-RU" sz="750" kern="1200" dirty="0"/>
                        <a:t>, с. Осиновая гора. </a:t>
                      </a:r>
                      <a:r>
                        <a:rPr lang="ru-RU" sz="750" kern="1200" dirty="0" err="1" smtClean="0"/>
                        <a:t>Кад</a:t>
                      </a:r>
                      <a:r>
                        <a:rPr lang="ru-RU" sz="750" kern="1200" dirty="0" smtClean="0"/>
                        <a:t>. № 71:14:030501:412, </a:t>
                      </a:r>
                      <a:r>
                        <a:rPr kumimoji="0" lang="en-US" sz="7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ru-RU" sz="7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54 сот.</a:t>
                      </a:r>
                      <a:endParaRPr lang="ru-RU" sz="7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Прямая продажа</a:t>
                      </a:r>
                      <a:endParaRPr lang="ru-RU" sz="7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2068" marR="132068" marT="66076" marB="66076" anchor="ctr"/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1 159 987,13</a:t>
                      </a:r>
                      <a:endParaRPr lang="ru-RU" sz="7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40632411"/>
                  </a:ext>
                </a:extLst>
              </a:tr>
              <a:tr h="236346"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Тульская обл., </a:t>
                      </a:r>
                      <a:r>
                        <a:rPr lang="ru-RU" sz="750" kern="1200" dirty="0"/>
                        <a:t>Ленинский </a:t>
                      </a:r>
                      <a:r>
                        <a:rPr lang="ru-RU" sz="750" kern="1200" dirty="0" smtClean="0"/>
                        <a:t>р-н</a:t>
                      </a:r>
                      <a:r>
                        <a:rPr lang="ru-RU" sz="750" kern="1200" dirty="0"/>
                        <a:t>, с/п </a:t>
                      </a:r>
                      <a:r>
                        <a:rPr lang="ru-RU" sz="750" kern="1200" dirty="0" err="1"/>
                        <a:t>Ильинское</a:t>
                      </a:r>
                      <a:r>
                        <a:rPr lang="ru-RU" sz="750" kern="1200" dirty="0"/>
                        <a:t>, с. Осиновая гора. </a:t>
                      </a:r>
                      <a:r>
                        <a:rPr lang="ru-RU" sz="750" kern="1200" dirty="0" err="1" smtClean="0"/>
                        <a:t>Кад</a:t>
                      </a:r>
                      <a:r>
                        <a:rPr lang="ru-RU" sz="750" kern="1200" dirty="0" smtClean="0"/>
                        <a:t>. № 71:14:030501:400, </a:t>
                      </a:r>
                      <a:r>
                        <a:rPr kumimoji="0" lang="en-US" sz="7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ru-RU" sz="7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54 сот.</a:t>
                      </a:r>
                      <a:endParaRPr lang="ru-RU" sz="7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Прямая продажа</a:t>
                      </a:r>
                      <a:endParaRPr lang="ru-RU" sz="7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2068" marR="132068" marT="66076" marB="66076" anchor="ctr"/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1 159 987,13</a:t>
                      </a:r>
                      <a:endParaRPr lang="ru-RU" sz="7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1895903"/>
                  </a:ext>
                </a:extLst>
              </a:tr>
              <a:tr h="236346"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Тульская обл., </a:t>
                      </a:r>
                      <a:r>
                        <a:rPr lang="ru-RU" sz="750" kern="1200" dirty="0"/>
                        <a:t>Ленинский </a:t>
                      </a:r>
                      <a:r>
                        <a:rPr lang="ru-RU" sz="750" kern="1200" dirty="0" smtClean="0"/>
                        <a:t>р-н</a:t>
                      </a:r>
                      <a:r>
                        <a:rPr lang="ru-RU" sz="750" kern="1200" dirty="0"/>
                        <a:t>, с/п </a:t>
                      </a:r>
                      <a:r>
                        <a:rPr lang="ru-RU" sz="750" kern="1200" dirty="0" err="1"/>
                        <a:t>Ильинское</a:t>
                      </a:r>
                      <a:r>
                        <a:rPr lang="ru-RU" sz="750" kern="1200" dirty="0"/>
                        <a:t>, с. Осиновая гора. </a:t>
                      </a:r>
                      <a:r>
                        <a:rPr lang="ru-RU" sz="750" kern="1200" dirty="0" err="1" smtClean="0"/>
                        <a:t>Кад</a:t>
                      </a:r>
                      <a:r>
                        <a:rPr lang="ru-RU" sz="750" kern="1200" dirty="0" smtClean="0"/>
                        <a:t>. № 71:14:030501:406, </a:t>
                      </a:r>
                      <a:r>
                        <a:rPr kumimoji="0" lang="en-US" sz="7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ru-RU" sz="7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121 сот.</a:t>
                      </a:r>
                      <a:endParaRPr lang="ru-RU" sz="7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Прямая продажа</a:t>
                      </a:r>
                      <a:endParaRPr lang="ru-RU" sz="7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2068" marR="132068" marT="66076" marB="66076" anchor="ctr"/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2 375 712,00</a:t>
                      </a:r>
                      <a:endParaRPr lang="ru-RU" sz="7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27095058"/>
                  </a:ext>
                </a:extLst>
              </a:tr>
              <a:tr h="236346"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Тульская обл., </a:t>
                      </a:r>
                      <a:r>
                        <a:rPr lang="ru-RU" sz="750" kern="1200" dirty="0"/>
                        <a:t>Ленинский </a:t>
                      </a:r>
                      <a:r>
                        <a:rPr lang="ru-RU" sz="750" kern="1200" dirty="0" smtClean="0"/>
                        <a:t>р-н</a:t>
                      </a:r>
                      <a:r>
                        <a:rPr lang="ru-RU" sz="750" kern="1200" dirty="0"/>
                        <a:t>, с/п </a:t>
                      </a:r>
                      <a:r>
                        <a:rPr lang="ru-RU" sz="750" kern="1200" dirty="0" err="1"/>
                        <a:t>Ильинское</a:t>
                      </a:r>
                      <a:r>
                        <a:rPr lang="ru-RU" sz="750" kern="1200" dirty="0"/>
                        <a:t>, с. Осиновая гора. </a:t>
                      </a:r>
                      <a:r>
                        <a:rPr lang="ru-RU" sz="750" kern="1200" dirty="0" err="1" smtClean="0"/>
                        <a:t>Кад</a:t>
                      </a:r>
                      <a:r>
                        <a:rPr lang="ru-RU" sz="750" kern="1200" dirty="0" smtClean="0"/>
                        <a:t>. № 71:14:030501:409, </a:t>
                      </a:r>
                      <a:r>
                        <a:rPr kumimoji="0" lang="en-US" sz="7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ru-RU" sz="7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125 сот.</a:t>
                      </a:r>
                      <a:endParaRPr lang="ru-RU" sz="7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Прямая продажа</a:t>
                      </a:r>
                      <a:endParaRPr lang="ru-RU" sz="7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2068" marR="132068" marT="66076" marB="66076" anchor="ctr"/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2 463 839,70</a:t>
                      </a:r>
                      <a:endParaRPr lang="ru-RU" sz="7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9323570"/>
                  </a:ext>
                </a:extLst>
              </a:tr>
              <a:tr h="236346"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Тульская обл., </a:t>
                      </a:r>
                      <a:r>
                        <a:rPr lang="ru-RU" sz="750" kern="1200" dirty="0"/>
                        <a:t>Ленинский </a:t>
                      </a:r>
                      <a:r>
                        <a:rPr lang="ru-RU" sz="750" kern="1200" dirty="0" smtClean="0"/>
                        <a:t>р-н</a:t>
                      </a:r>
                      <a:r>
                        <a:rPr lang="ru-RU" sz="750" kern="1200" dirty="0"/>
                        <a:t>, с/п </a:t>
                      </a:r>
                      <a:r>
                        <a:rPr lang="ru-RU" sz="750" kern="1200" dirty="0" err="1"/>
                        <a:t>Ильинское</a:t>
                      </a:r>
                      <a:r>
                        <a:rPr lang="ru-RU" sz="750" kern="1200" dirty="0"/>
                        <a:t>, с. Осиновая гора. </a:t>
                      </a:r>
                      <a:r>
                        <a:rPr lang="ru-RU" sz="750" kern="1200" dirty="0" err="1" smtClean="0"/>
                        <a:t>Кад</a:t>
                      </a:r>
                      <a:r>
                        <a:rPr lang="ru-RU" sz="750" kern="1200" dirty="0" smtClean="0"/>
                        <a:t>. № 71:14:030501:411, </a:t>
                      </a:r>
                      <a:r>
                        <a:rPr kumimoji="0" lang="en-US" sz="7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ru-RU" sz="7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126 сот.</a:t>
                      </a:r>
                      <a:endParaRPr lang="ru-RU" sz="7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Прямая продажа</a:t>
                      </a:r>
                      <a:endParaRPr lang="ru-RU" sz="7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2068" marR="132068" marT="66076" marB="66076" anchor="ctr"/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2 464 180,00</a:t>
                      </a:r>
                      <a:endParaRPr lang="ru-RU" sz="7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6014769"/>
                  </a:ext>
                </a:extLst>
              </a:tr>
              <a:tr h="236346"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Тульская обл., </a:t>
                      </a:r>
                      <a:r>
                        <a:rPr lang="ru-RU" sz="750" kern="1200" dirty="0"/>
                        <a:t>Ленинский </a:t>
                      </a:r>
                      <a:r>
                        <a:rPr lang="ru-RU" sz="750" kern="1200" dirty="0" smtClean="0"/>
                        <a:t>р-н</a:t>
                      </a:r>
                      <a:r>
                        <a:rPr lang="ru-RU" sz="750" kern="1200" dirty="0"/>
                        <a:t>, с/п </a:t>
                      </a:r>
                      <a:r>
                        <a:rPr lang="ru-RU" sz="750" kern="1200" dirty="0" err="1"/>
                        <a:t>Ильинское</a:t>
                      </a:r>
                      <a:r>
                        <a:rPr lang="ru-RU" sz="750" kern="1200" dirty="0"/>
                        <a:t>, с. Осиновая гора. </a:t>
                      </a:r>
                      <a:r>
                        <a:rPr lang="ru-RU" sz="750" kern="1200" dirty="0" err="1" smtClean="0"/>
                        <a:t>Кад</a:t>
                      </a:r>
                      <a:r>
                        <a:rPr lang="ru-RU" sz="750" kern="1200" dirty="0" smtClean="0"/>
                        <a:t>. № 71:14:030501:452, </a:t>
                      </a:r>
                      <a:r>
                        <a:rPr kumimoji="0" lang="en-US" sz="7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ru-RU" sz="7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13,1 сот.</a:t>
                      </a:r>
                      <a:endParaRPr lang="ru-RU" sz="7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Прямая продажа</a:t>
                      </a:r>
                      <a:endParaRPr lang="ru-RU" sz="7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2068" marR="132068" marT="66076" marB="66076" anchor="ctr"/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237 022,00</a:t>
                      </a:r>
                      <a:endParaRPr lang="ru-RU" sz="7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62270086"/>
                  </a:ext>
                </a:extLst>
              </a:tr>
              <a:tr h="236346"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Тульская обл., </a:t>
                      </a:r>
                      <a:r>
                        <a:rPr lang="ru-RU" sz="750" kern="1200" dirty="0"/>
                        <a:t>Ленинский </a:t>
                      </a:r>
                      <a:r>
                        <a:rPr lang="ru-RU" sz="750" kern="1200" dirty="0" smtClean="0"/>
                        <a:t>р-н</a:t>
                      </a:r>
                      <a:r>
                        <a:rPr lang="ru-RU" sz="750" kern="1200" dirty="0"/>
                        <a:t>, с/п </a:t>
                      </a:r>
                      <a:r>
                        <a:rPr lang="ru-RU" sz="750" kern="1200" dirty="0" err="1"/>
                        <a:t>Ильинское</a:t>
                      </a:r>
                      <a:r>
                        <a:rPr lang="ru-RU" sz="750" kern="1200" dirty="0"/>
                        <a:t>, с. Осиновая гора. </a:t>
                      </a:r>
                      <a:r>
                        <a:rPr lang="ru-RU" sz="750" kern="1200" dirty="0" err="1" smtClean="0"/>
                        <a:t>Кад</a:t>
                      </a:r>
                      <a:r>
                        <a:rPr lang="ru-RU" sz="750" kern="1200" dirty="0" smtClean="0"/>
                        <a:t>. № 71:14:030501:405, </a:t>
                      </a:r>
                      <a:r>
                        <a:rPr kumimoji="0" lang="en-US" sz="7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ru-RU" sz="7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147 сот.</a:t>
                      </a:r>
                      <a:endParaRPr lang="ru-RU" sz="7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Прямая продажа</a:t>
                      </a:r>
                      <a:endParaRPr lang="ru-RU" sz="7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2068" marR="132068" marT="66076" marB="66076" anchor="ctr"/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2 829 603,00</a:t>
                      </a:r>
                      <a:endParaRPr lang="ru-RU" sz="7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19927956"/>
                  </a:ext>
                </a:extLst>
              </a:tr>
              <a:tr h="236346"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Тульская обл., </a:t>
                      </a:r>
                      <a:r>
                        <a:rPr lang="ru-RU" sz="750" kern="1200" dirty="0"/>
                        <a:t>Ленинский </a:t>
                      </a:r>
                      <a:r>
                        <a:rPr lang="ru-RU" sz="750" kern="1200" dirty="0" smtClean="0"/>
                        <a:t>р-н</a:t>
                      </a:r>
                      <a:r>
                        <a:rPr lang="ru-RU" sz="750" kern="1200" dirty="0"/>
                        <a:t>, с/п </a:t>
                      </a:r>
                      <a:r>
                        <a:rPr lang="ru-RU" sz="750" kern="1200" dirty="0" err="1"/>
                        <a:t>Ильинское</a:t>
                      </a:r>
                      <a:r>
                        <a:rPr lang="ru-RU" sz="750" kern="1200" dirty="0"/>
                        <a:t>, с. Осиновая гора. </a:t>
                      </a:r>
                      <a:r>
                        <a:rPr lang="ru-RU" sz="750" kern="1200" dirty="0" err="1" smtClean="0"/>
                        <a:t>Кад</a:t>
                      </a:r>
                      <a:r>
                        <a:rPr lang="ru-RU" sz="750" kern="1200" dirty="0" smtClean="0"/>
                        <a:t>. № 71:14:030501:414, </a:t>
                      </a:r>
                      <a:r>
                        <a:rPr kumimoji="0" lang="en-US" sz="7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ru-RU" sz="7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205 сот.</a:t>
                      </a:r>
                      <a:endParaRPr lang="ru-RU" sz="7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Прямая продажа</a:t>
                      </a:r>
                      <a:endParaRPr lang="ru-RU" sz="7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2068" marR="132068" marT="66076" marB="66076" anchor="ctr"/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3 811 879,00</a:t>
                      </a:r>
                      <a:endParaRPr lang="ru-RU" sz="7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25677825"/>
                  </a:ext>
                </a:extLst>
              </a:tr>
              <a:tr h="236346"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Тульская обл., </a:t>
                      </a:r>
                      <a:r>
                        <a:rPr lang="ru-RU" sz="750" kern="1200" dirty="0"/>
                        <a:t>Ленинский </a:t>
                      </a:r>
                      <a:r>
                        <a:rPr lang="ru-RU" sz="750" kern="1200" dirty="0" smtClean="0"/>
                        <a:t>р-н</a:t>
                      </a:r>
                      <a:r>
                        <a:rPr lang="ru-RU" sz="750" kern="1200" dirty="0"/>
                        <a:t>, с/п </a:t>
                      </a:r>
                      <a:r>
                        <a:rPr lang="ru-RU" sz="750" kern="1200" dirty="0" err="1"/>
                        <a:t>Ильинское</a:t>
                      </a:r>
                      <a:r>
                        <a:rPr lang="ru-RU" sz="750" kern="1200" dirty="0"/>
                        <a:t>, с. Осиновая гора. </a:t>
                      </a:r>
                      <a:r>
                        <a:rPr lang="ru-RU" sz="750" kern="1200" dirty="0" err="1" smtClean="0"/>
                        <a:t>Кад</a:t>
                      </a:r>
                      <a:r>
                        <a:rPr lang="ru-RU" sz="750" kern="1200" dirty="0" smtClean="0"/>
                        <a:t>. № 71:14:030501:453, </a:t>
                      </a:r>
                      <a:r>
                        <a:rPr kumimoji="0" lang="en-US" sz="7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ru-RU" sz="7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24,9 сот.</a:t>
                      </a:r>
                      <a:endParaRPr lang="ru-RU" sz="7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Прямая продажа</a:t>
                      </a:r>
                      <a:endParaRPr lang="ru-RU" sz="7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2068" marR="132068" marT="66076" marB="66076" anchor="ctr"/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592 130,02</a:t>
                      </a:r>
                      <a:endParaRPr lang="ru-RU" sz="7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01192442"/>
                  </a:ext>
                </a:extLst>
              </a:tr>
              <a:tr h="236346"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Тульская обл., </a:t>
                      </a:r>
                      <a:r>
                        <a:rPr lang="ru-RU" sz="750" kern="1200" dirty="0"/>
                        <a:t>Ленинский </a:t>
                      </a:r>
                      <a:r>
                        <a:rPr lang="ru-RU" sz="750" kern="1200" dirty="0" smtClean="0"/>
                        <a:t>р-н</a:t>
                      </a:r>
                      <a:r>
                        <a:rPr lang="ru-RU" sz="750" kern="1200" dirty="0"/>
                        <a:t>, с/п </a:t>
                      </a:r>
                      <a:r>
                        <a:rPr lang="ru-RU" sz="750" kern="1200" dirty="0" err="1"/>
                        <a:t>Ильинское</a:t>
                      </a:r>
                      <a:r>
                        <a:rPr lang="ru-RU" sz="750" kern="1200" dirty="0"/>
                        <a:t>, с. Осиновая гора. </a:t>
                      </a:r>
                      <a:r>
                        <a:rPr lang="ru-RU" sz="750" kern="1200" dirty="0" err="1" smtClean="0"/>
                        <a:t>Кад</a:t>
                      </a:r>
                      <a:r>
                        <a:rPr lang="ru-RU" sz="750" kern="1200" dirty="0" smtClean="0"/>
                        <a:t>. № 71:14:030501:413, </a:t>
                      </a:r>
                      <a:r>
                        <a:rPr kumimoji="0" lang="en-US" sz="7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ru-RU" sz="7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47 сот.</a:t>
                      </a:r>
                      <a:endParaRPr lang="ru-RU" sz="7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Прямая продажа</a:t>
                      </a:r>
                      <a:endParaRPr lang="ru-RU" sz="7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2068" marR="132068" marT="66076" marB="66076" anchor="ctr"/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1 017 791,00</a:t>
                      </a:r>
                      <a:endParaRPr lang="ru-RU" sz="75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57290379"/>
                  </a:ext>
                </a:extLst>
              </a:tr>
              <a:tr h="236346"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Тульская обл., Ленинский р-н, с/п </a:t>
                      </a:r>
                      <a:r>
                        <a:rPr lang="ru-RU" sz="750" kern="1200" dirty="0" err="1" smtClean="0"/>
                        <a:t>Ильинское</a:t>
                      </a:r>
                      <a:r>
                        <a:rPr lang="ru-RU" sz="750" kern="1200" dirty="0" smtClean="0"/>
                        <a:t>, с. Осиновая гора. </a:t>
                      </a:r>
                      <a:r>
                        <a:rPr lang="ru-RU" sz="750" kern="1200" dirty="0" err="1" smtClean="0"/>
                        <a:t>Кад</a:t>
                      </a:r>
                      <a:r>
                        <a:rPr lang="ru-RU" sz="750" kern="1200" dirty="0" smtClean="0"/>
                        <a:t>. № 71:14:030501:407, </a:t>
                      </a:r>
                      <a:r>
                        <a:rPr kumimoji="0" lang="en-US" sz="7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ru-RU" sz="7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50 сот.</a:t>
                      </a:r>
                      <a:endParaRPr lang="ru-RU" sz="75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Прямая продажа</a:t>
                      </a:r>
                      <a:endParaRPr lang="ru-RU" sz="75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32068" marR="132068" marT="66076" marB="66076" anchor="ctr"/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7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50" kern="1200" dirty="0" smtClean="0"/>
                        <a:t>1 075 057,00</a:t>
                      </a:r>
                      <a:endParaRPr lang="ru-RU" sz="75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18361279"/>
                  </a:ext>
                </a:extLst>
              </a:tr>
            </a:tbl>
          </a:graphicData>
        </a:graphic>
      </p:graphicFrame>
      <p:sp>
        <p:nvSpPr>
          <p:cNvPr id="9" name="Заголовок 2">
            <a:extLst>
              <a:ext uri="{FF2B5EF4-FFF2-40B4-BE49-F238E27FC236}">
                <a16:creationId xmlns:a16="http://schemas.microsoft.com/office/drawing/2014/main" id="{9F703B8F-F822-B745-A96F-C4D9B8541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037" y="156798"/>
            <a:ext cx="6307383" cy="378000"/>
          </a:xfrm>
        </p:spPr>
        <p:txBody>
          <a:bodyPr anchor="ctr">
            <a:normAutofit/>
          </a:bodyPr>
          <a:lstStyle/>
          <a:p>
            <a:r>
              <a:rPr lang="ru-RU" dirty="0"/>
              <a:t>Земли </a:t>
            </a:r>
            <a:r>
              <a:rPr lang="ru-RU" dirty="0" smtClean="0"/>
              <a:t>промышленности. Цена предложения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63822" y="4395218"/>
            <a:ext cx="4063499" cy="646331"/>
          </a:xfrm>
          <a:prstGeom prst="rect">
            <a:avLst/>
          </a:prstGeom>
          <a:ln w="31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По вопросам приобретения имущества обращаться в Отдел по работе с проблемными активами Тульского регионального филиала: 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8(4872)77-06-34, +7(920)780-38-20, </a:t>
            </a:r>
            <a:r>
              <a:rPr kumimoji="0" lang="en-US" sz="900" b="0" i="0" u="none" strike="noStrike" kern="120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e-mail</a:t>
            </a:r>
            <a:r>
              <a:rPr kumimoji="0" lang="ru-RU" sz="900" b="0" i="0" u="none" strike="noStrike" kern="120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: </a:t>
            </a:r>
            <a:r>
              <a:rPr kumimoji="0" lang="en-US" sz="900" b="0" i="0" u="none" strike="noStrike" kern="120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BolobolkinaNA@tula.rshb.ru </a:t>
            </a:r>
            <a:r>
              <a:rPr kumimoji="0" lang="ru-RU" sz="900" b="0" i="0" u="none" strike="noStrike" kern="120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Болоболкина Наталья Александровна</a:t>
            </a:r>
            <a:endParaRPr kumimoji="0" lang="ru-RU" sz="9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174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2627" y="3642240"/>
            <a:ext cx="6752746" cy="800105"/>
          </a:xfrm>
          <a:prstGeom prst="rect">
            <a:avLst/>
          </a:prstGeom>
          <a:solidFill>
            <a:srgbClr val="2B6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2">
            <a:extLst>
              <a:ext uri="{FF2B5EF4-FFF2-40B4-BE49-F238E27FC236}">
                <a16:creationId xmlns:a16="http://schemas.microsoft.com/office/drawing/2014/main" id="{E9295DCF-C48D-FE4C-94DD-25AB0147F7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843159" y="4767705"/>
            <a:ext cx="699560" cy="273844"/>
          </a:xfrm>
          <a:prstGeom prst="rect">
            <a:avLst/>
          </a:prstGeom>
        </p:spPr>
        <p:txBody>
          <a:bodyPr/>
          <a:lstStyle/>
          <a:p>
            <a:fld id="{51036E43-BD2F-D44D-850A-5FFB25242708}" type="slidenum">
              <a:rPr lang="ru-RU" sz="1000" b="0" smtClean="0">
                <a:solidFill>
                  <a:schemeClr val="tx1"/>
                </a:solidFill>
              </a:rPr>
              <a:pPr/>
              <a:t>6</a:t>
            </a:fld>
            <a:endParaRPr lang="ru-RU" sz="1000" b="0" dirty="0">
              <a:solidFill>
                <a:schemeClr val="tx1"/>
              </a:solidFill>
            </a:endParaRPr>
          </a:p>
        </p:txBody>
      </p:sp>
      <p:pic>
        <p:nvPicPr>
          <p:cNvPr id="7" name="Picture 2" descr="F:\RMB\УПРАВЛЕНИЕ РАЗВИТИЯ МБ\1. ЛИЧНЫЕ ПАПКИ\Ефимова\Презентации ДММБ\Имиджы с РСХБ\shutterstock_33259865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27" y="721424"/>
            <a:ext cx="6752745" cy="294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02" y="3642240"/>
            <a:ext cx="6773243" cy="749873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68691" y="4297808"/>
            <a:ext cx="672061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52627" y="3746163"/>
            <a:ext cx="672061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903908" y="4482548"/>
            <a:ext cx="279310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i="1" dirty="0"/>
              <a:t>Предложение не является публичной офертой</a:t>
            </a:r>
          </a:p>
        </p:txBody>
      </p:sp>
    </p:spTree>
    <p:extLst>
      <p:ext uri="{BB962C8B-B14F-4D97-AF65-F5344CB8AC3E}">
        <p14:creationId xmlns:p14="http://schemas.microsoft.com/office/powerpoint/2010/main" val="1120219523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РСХБ_внутренняя презентация">
  <a:themeElements>
    <a:clrScheme name="Пользовательские 2">
      <a:dk1>
        <a:srgbClr val="000000"/>
      </a:dk1>
      <a:lt1>
        <a:srgbClr val="FFFFFF"/>
      </a:lt1>
      <a:dk2>
        <a:srgbClr val="E7E5E5"/>
      </a:dk2>
      <a:lt2>
        <a:srgbClr val="A8A7A9"/>
      </a:lt2>
      <a:accent1>
        <a:srgbClr val="238340"/>
      </a:accent1>
      <a:accent2>
        <a:srgbClr val="69A643"/>
      </a:accent2>
      <a:accent3>
        <a:srgbClr val="A6CE38"/>
      </a:accent3>
      <a:accent4>
        <a:srgbClr val="2B6030"/>
      </a:accent4>
      <a:accent5>
        <a:srgbClr val="FFCB05"/>
      </a:accent5>
      <a:accent6>
        <a:srgbClr val="FCC538"/>
      </a:accent6>
      <a:hlink>
        <a:srgbClr val="238340"/>
      </a:hlink>
      <a:folHlink>
        <a:srgbClr val="A6CE3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Презентация14" id="{4FCADD2B-D216-064A-A367-21D0B623CE5B}" vid="{0382296C-F935-B54E-AE1D-D864CACC403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РСХБ_внутренняя презентация</Template>
  <TotalTime>633</TotalTime>
  <Words>772</Words>
  <Application>Microsoft Office PowerPoint</Application>
  <PresentationFormat>Произвольный</PresentationFormat>
  <Paragraphs>91</Paragraphs>
  <Slides>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5" baseType="lpstr">
      <vt:lpstr>.Lucida Grande UI Regular</vt:lpstr>
      <vt:lpstr>Arial</vt:lpstr>
      <vt:lpstr>Calibri</vt:lpstr>
      <vt:lpstr>Helvetica Neue</vt:lpstr>
      <vt:lpstr>Times New Roman</vt:lpstr>
      <vt:lpstr>Wingdings</vt:lpstr>
      <vt:lpstr>Wingdings 3</vt:lpstr>
      <vt:lpstr>Системный шрифт, обычный</vt:lpstr>
      <vt:lpstr>Шаблон РСХБ_внутренняя 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Земли промышленности. Цена предложения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ПРЕЗЕНТАЦИИ (ДОЛЖЕН БЫТЬ В ТОЧНОМ СООТВЕТСТВИИ С НАИМЕНОВАНИЕМ ВОПРОСА, ВКЛЮЧЕННОГО В ПОВЕСТКУ ЗАСЕДАНИЯ КОЛЛЕГИАЛЬНОГО ОРГАНА, СОВЕЩАНИЯ ИЛИ МЕРОПРИЯТИЯ)</dc:title>
  <dc:creator>viktoriyavolk06@gmail.com</dc:creator>
  <cp:lastModifiedBy>Болоболкина Наталья Александровна</cp:lastModifiedBy>
  <cp:revision>103</cp:revision>
  <dcterms:created xsi:type="dcterms:W3CDTF">2021-01-29T10:45:52Z</dcterms:created>
  <dcterms:modified xsi:type="dcterms:W3CDTF">2023-10-10T07:11:12Z</dcterms:modified>
</cp:coreProperties>
</file>