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0" r:id="rId6"/>
    <p:sldId id="259" r:id="rId7"/>
    <p:sldId id="266" r:id="rId8"/>
    <p:sldId id="264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7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5D26B-383E-4308-B992-0DFBE15F08AB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36E9-2E20-492F-BA35-A5A49981A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39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5D26B-383E-4308-B992-0DFBE15F08AB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36E9-2E20-492F-BA35-A5A49981A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0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5D26B-383E-4308-B992-0DFBE15F08AB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36E9-2E20-492F-BA35-A5A49981A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753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5D26B-383E-4308-B992-0DFBE15F08AB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36E9-2E20-492F-BA35-A5A49981A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016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5D26B-383E-4308-B992-0DFBE15F08AB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36E9-2E20-492F-BA35-A5A49981A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030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5D26B-383E-4308-B992-0DFBE15F08AB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36E9-2E20-492F-BA35-A5A49981A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344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5D26B-383E-4308-B992-0DFBE15F08AB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36E9-2E20-492F-BA35-A5A49981A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28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5D26B-383E-4308-B992-0DFBE15F08AB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36E9-2E20-492F-BA35-A5A49981A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293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5D26B-383E-4308-B992-0DFBE15F08AB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36E9-2E20-492F-BA35-A5A49981A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871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5D26B-383E-4308-B992-0DFBE15F08AB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36E9-2E20-492F-BA35-A5A49981A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305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5D26B-383E-4308-B992-0DFBE15F08AB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36E9-2E20-492F-BA35-A5A49981A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61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5D26B-383E-4308-B992-0DFBE15F08AB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F36E9-2E20-492F-BA35-A5A49981A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75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29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97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20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"/>
            <a:ext cx="12192000" cy="685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21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01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46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10950" y="1738093"/>
            <a:ext cx="8393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buFontTx/>
              <a:buChar char="-"/>
            </a:pPr>
            <a:r>
              <a:rPr lang="ru-RU" sz="12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возврат бюджетных инвестиций в создание инфраструктуры за счет налогов потенциального резидента за 10 лет реализации проекта (минимальное прогнозное значение критерия -  2 руб. налогов на 1 руб. инвестиций)   </a:t>
            </a:r>
          </a:p>
          <a:p>
            <a:pPr marL="0" lvl="1" algn="just"/>
            <a:r>
              <a:rPr lang="ru-RU" sz="12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- превышение над средневзвешенными значениями (для окупаемости инвестиций в создание магистральной и локальной инфраструктуры ОЭЗ в срок не менее 13,7 лет)</a:t>
            </a:r>
          </a:p>
        </p:txBody>
      </p:sp>
    </p:spTree>
    <p:extLst>
      <p:ext uri="{BB962C8B-B14F-4D97-AF65-F5344CB8AC3E}">
        <p14:creationId xmlns:p14="http://schemas.microsoft.com/office/powerpoint/2010/main" val="3309026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04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37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4762"/>
            <a:ext cx="12172950" cy="6848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98808" y="1544127"/>
            <a:ext cx="73410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solidFill>
                  <a:srgbClr val="00074A"/>
                </a:solidFill>
              </a:rPr>
              <a:t>200 </a:t>
            </a:r>
            <a:r>
              <a:rPr lang="ru-RU" sz="1600" b="1" dirty="0">
                <a:solidFill>
                  <a:srgbClr val="00074A"/>
                </a:solidFill>
              </a:rPr>
              <a:t>млн руб. </a:t>
            </a:r>
            <a:r>
              <a:rPr lang="ru-RU" sz="1600" dirty="0">
                <a:solidFill>
                  <a:srgbClr val="00074A"/>
                </a:solidFill>
              </a:rPr>
              <a:t>– стороной СЗПК является субъект РФ без участия РФ</a:t>
            </a:r>
          </a:p>
          <a:p>
            <a:pPr algn="just"/>
            <a:r>
              <a:rPr lang="ru-RU" sz="1600" b="1" dirty="0">
                <a:solidFill>
                  <a:srgbClr val="00074A"/>
                </a:solidFill>
              </a:rPr>
              <a:t>750 млн руб. </a:t>
            </a:r>
            <a:r>
              <a:rPr lang="ru-RU" sz="1600" dirty="0">
                <a:solidFill>
                  <a:srgbClr val="00074A"/>
                </a:solidFill>
              </a:rPr>
              <a:t>– здравоохранение, образование, культура, физическая культура, спорт, комплексное развитие территорий</a:t>
            </a:r>
          </a:p>
          <a:p>
            <a:pPr algn="just"/>
            <a:r>
              <a:rPr lang="ru-RU" sz="1600" b="1" dirty="0">
                <a:solidFill>
                  <a:srgbClr val="00074A"/>
                </a:solidFill>
              </a:rPr>
              <a:t>1,5 млрд руб. </a:t>
            </a:r>
            <a:r>
              <a:rPr lang="ru-RU" sz="1600" dirty="0">
                <a:solidFill>
                  <a:srgbClr val="00074A"/>
                </a:solidFill>
              </a:rPr>
              <a:t>– цифровая экономика, экология, с/х, пищевая и перерабатывающая промышленность, туризм</a:t>
            </a:r>
          </a:p>
          <a:p>
            <a:pPr algn="just"/>
            <a:r>
              <a:rPr lang="ru-RU" sz="1600" b="1" dirty="0">
                <a:solidFill>
                  <a:srgbClr val="00074A"/>
                </a:solidFill>
              </a:rPr>
              <a:t>4,5 млрд руб. </a:t>
            </a:r>
            <a:r>
              <a:rPr lang="ru-RU" sz="1600" dirty="0">
                <a:solidFill>
                  <a:srgbClr val="00074A"/>
                </a:solidFill>
              </a:rPr>
              <a:t>– обрабатывающее производство, создание аэровокзалов, общественного транспорта, торговые логистические центры</a:t>
            </a:r>
          </a:p>
          <a:p>
            <a:pPr algn="just"/>
            <a:r>
              <a:rPr lang="ru-RU" sz="1600" b="1" dirty="0">
                <a:solidFill>
                  <a:srgbClr val="00074A"/>
                </a:solidFill>
              </a:rPr>
              <a:t>10 млрд руб. </a:t>
            </a:r>
            <a:r>
              <a:rPr lang="ru-RU" sz="1600" dirty="0">
                <a:solidFill>
                  <a:srgbClr val="00074A"/>
                </a:solidFill>
              </a:rPr>
              <a:t>– проекты вне зависимости от сферы экономики</a:t>
            </a:r>
          </a:p>
        </p:txBody>
      </p:sp>
    </p:spTree>
    <p:extLst>
      <p:ext uri="{BB962C8B-B14F-4D97-AF65-F5344CB8AC3E}">
        <p14:creationId xmlns:p14="http://schemas.microsoft.com/office/powerpoint/2010/main" val="1023456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7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426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136</Words>
  <Application>Microsoft Office PowerPoint</Application>
  <PresentationFormat>Широкоэкранный</PresentationFormat>
  <Paragraphs>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PT Astra Serif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Казнова Анна Сергеевна</cp:lastModifiedBy>
  <cp:revision>21</cp:revision>
  <cp:lastPrinted>2023-11-28T05:38:07Z</cp:lastPrinted>
  <dcterms:created xsi:type="dcterms:W3CDTF">2021-06-28T08:52:04Z</dcterms:created>
  <dcterms:modified xsi:type="dcterms:W3CDTF">2023-12-04T07:50:29Z</dcterms:modified>
</cp:coreProperties>
</file>